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8" r:id="rId4"/>
    <p:sldId id="267" r:id="rId5"/>
    <p:sldId id="278" r:id="rId6"/>
    <p:sldId id="260" r:id="rId7"/>
    <p:sldId id="272" r:id="rId8"/>
    <p:sldId id="274" r:id="rId9"/>
    <p:sldId id="261" r:id="rId10"/>
    <p:sldId id="271" r:id="rId11"/>
    <p:sldId id="270" r:id="rId12"/>
    <p:sldId id="273" r:id="rId13"/>
    <p:sldId id="264" r:id="rId14"/>
    <p:sldId id="259" r:id="rId15"/>
    <p:sldId id="265" r:id="rId16"/>
    <p:sldId id="275" r:id="rId17"/>
    <p:sldId id="266" r:id="rId18"/>
    <p:sldId id="276" r:id="rId19"/>
    <p:sldId id="257" r:id="rId20"/>
    <p:sldId id="262" r:id="rId21"/>
    <p:sldId id="263" r:id="rId22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nva Sans" panose="020B0604020202020204" charset="0"/>
      <p:regular r:id="rId28"/>
    </p:embeddedFont>
    <p:embeddedFont>
      <p:font typeface="Codec Pro Extra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622" autoAdjust="0"/>
  </p:normalViewPr>
  <p:slideViewPr>
    <p:cSldViewPr>
      <p:cViewPr varScale="1">
        <p:scale>
          <a:sx n="44" d="100"/>
          <a:sy n="44" d="100"/>
        </p:scale>
        <p:origin x="5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95C5F-E717-4F69-BAEC-8EF61A84CF53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EC73F-40B8-42A8-8D5F-FFD942F8D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7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EC73F-40B8-42A8-8D5F-FFD942F8DD1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06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EC73F-40B8-42A8-8D5F-FFD942F8DD1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5.svg"/><Relationship Id="rId7" Type="http://schemas.openxmlformats.org/officeDocument/2006/relationships/image" Target="../media/image5.png"/><Relationship Id="rId12" Type="http://schemas.openxmlformats.org/officeDocument/2006/relationships/image" Target="../media/image30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0" Type="http://schemas.openxmlformats.org/officeDocument/2006/relationships/image" Target="../media/image28.svg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svg"/><Relationship Id="rId18" Type="http://schemas.openxmlformats.org/officeDocument/2006/relationships/image" Target="../media/image44.svg"/><Relationship Id="rId26" Type="http://schemas.openxmlformats.org/officeDocument/2006/relationships/image" Target="../media/image50.png"/><Relationship Id="rId39" Type="http://schemas.openxmlformats.org/officeDocument/2006/relationships/image" Target="../media/image60.svg"/><Relationship Id="rId21" Type="http://schemas.openxmlformats.org/officeDocument/2006/relationships/image" Target="../media/image46.png"/><Relationship Id="rId34" Type="http://schemas.openxmlformats.org/officeDocument/2006/relationships/image" Target="../media/image12.svg"/><Relationship Id="rId42" Type="http://schemas.openxmlformats.org/officeDocument/2006/relationships/image" Target="../media/image6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2.png"/><Relationship Id="rId20" Type="http://schemas.openxmlformats.org/officeDocument/2006/relationships/image" Target="../media/image13.png"/><Relationship Id="rId29" Type="http://schemas.openxmlformats.org/officeDocument/2006/relationships/image" Target="../media/image52.png"/><Relationship Id="rId41" Type="http://schemas.openxmlformats.org/officeDocument/2006/relationships/image" Target="../media/image6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14.png"/><Relationship Id="rId24" Type="http://schemas.openxmlformats.org/officeDocument/2006/relationships/image" Target="../media/image48.png"/><Relationship Id="rId32" Type="http://schemas.openxmlformats.org/officeDocument/2006/relationships/image" Target="../media/image55.svg"/><Relationship Id="rId37" Type="http://schemas.openxmlformats.org/officeDocument/2006/relationships/image" Target="../media/image58.svg"/><Relationship Id="rId40" Type="http://schemas.openxmlformats.org/officeDocument/2006/relationships/image" Target="../media/image61.png"/><Relationship Id="rId5" Type="http://schemas.openxmlformats.org/officeDocument/2006/relationships/image" Target="../media/image34.svg"/><Relationship Id="rId15" Type="http://schemas.openxmlformats.org/officeDocument/2006/relationships/image" Target="../media/image41.svg"/><Relationship Id="rId23" Type="http://schemas.openxmlformats.org/officeDocument/2006/relationships/image" Target="../media/image47.png"/><Relationship Id="rId28" Type="http://schemas.openxmlformats.org/officeDocument/2006/relationships/image" Target="../media/image31.png"/><Relationship Id="rId36" Type="http://schemas.openxmlformats.org/officeDocument/2006/relationships/image" Target="../media/image57.png"/><Relationship Id="rId10" Type="http://schemas.openxmlformats.org/officeDocument/2006/relationships/image" Target="../media/image39.svg"/><Relationship Id="rId19" Type="http://schemas.openxmlformats.org/officeDocument/2006/relationships/image" Target="../media/image45.png"/><Relationship Id="rId31" Type="http://schemas.openxmlformats.org/officeDocument/2006/relationships/image" Target="../media/image5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0.png"/><Relationship Id="rId22" Type="http://schemas.openxmlformats.org/officeDocument/2006/relationships/image" Target="../media/image17.png"/><Relationship Id="rId27" Type="http://schemas.openxmlformats.org/officeDocument/2006/relationships/image" Target="../media/image51.png"/><Relationship Id="rId30" Type="http://schemas.openxmlformats.org/officeDocument/2006/relationships/image" Target="../media/image53.svg"/><Relationship Id="rId35" Type="http://schemas.openxmlformats.org/officeDocument/2006/relationships/image" Target="../media/image56.png"/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12" Type="http://schemas.openxmlformats.org/officeDocument/2006/relationships/image" Target="../media/image20.png"/><Relationship Id="rId17" Type="http://schemas.openxmlformats.org/officeDocument/2006/relationships/image" Target="../media/image43.png"/><Relationship Id="rId25" Type="http://schemas.openxmlformats.org/officeDocument/2006/relationships/image" Target="../media/image49.png"/><Relationship Id="rId33" Type="http://schemas.openxmlformats.org/officeDocument/2006/relationships/image" Target="../media/image11.png"/><Relationship Id="rId38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svg"/><Relationship Id="rId18" Type="http://schemas.openxmlformats.org/officeDocument/2006/relationships/image" Target="../media/image45.png"/><Relationship Id="rId26" Type="http://schemas.openxmlformats.org/officeDocument/2006/relationships/image" Target="../media/image51.png"/><Relationship Id="rId39" Type="http://schemas.openxmlformats.org/officeDocument/2006/relationships/image" Target="../media/image61.png"/><Relationship Id="rId21" Type="http://schemas.openxmlformats.org/officeDocument/2006/relationships/image" Target="../media/image17.png"/><Relationship Id="rId34" Type="http://schemas.openxmlformats.org/officeDocument/2006/relationships/image" Target="../media/image5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20" Type="http://schemas.openxmlformats.org/officeDocument/2006/relationships/image" Target="../media/image46.png"/><Relationship Id="rId29" Type="http://schemas.openxmlformats.org/officeDocument/2006/relationships/image" Target="../media/image53.svg"/><Relationship Id="rId41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14.png"/><Relationship Id="rId24" Type="http://schemas.openxmlformats.org/officeDocument/2006/relationships/image" Target="../media/image49.png"/><Relationship Id="rId32" Type="http://schemas.openxmlformats.org/officeDocument/2006/relationships/image" Target="../media/image11.png"/><Relationship Id="rId37" Type="http://schemas.openxmlformats.org/officeDocument/2006/relationships/image" Target="../media/image59.png"/><Relationship Id="rId40" Type="http://schemas.openxmlformats.org/officeDocument/2006/relationships/image" Target="../media/image62.svg"/><Relationship Id="rId5" Type="http://schemas.openxmlformats.org/officeDocument/2006/relationships/image" Target="../media/image34.svg"/><Relationship Id="rId15" Type="http://schemas.openxmlformats.org/officeDocument/2006/relationships/image" Target="../media/image10.png"/><Relationship Id="rId23" Type="http://schemas.openxmlformats.org/officeDocument/2006/relationships/image" Target="../media/image48.png"/><Relationship Id="rId28" Type="http://schemas.openxmlformats.org/officeDocument/2006/relationships/image" Target="../media/image52.png"/><Relationship Id="rId36" Type="http://schemas.openxmlformats.org/officeDocument/2006/relationships/image" Target="../media/image58.svg"/><Relationship Id="rId10" Type="http://schemas.openxmlformats.org/officeDocument/2006/relationships/image" Target="../media/image39.svg"/><Relationship Id="rId19" Type="http://schemas.openxmlformats.org/officeDocument/2006/relationships/image" Target="../media/image13.png"/><Relationship Id="rId31" Type="http://schemas.openxmlformats.org/officeDocument/2006/relationships/image" Target="../media/image55.sv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Relationship Id="rId22" Type="http://schemas.openxmlformats.org/officeDocument/2006/relationships/image" Target="../media/image47.png"/><Relationship Id="rId27" Type="http://schemas.openxmlformats.org/officeDocument/2006/relationships/image" Target="../media/image31.png"/><Relationship Id="rId30" Type="http://schemas.openxmlformats.org/officeDocument/2006/relationships/image" Target="../media/image54.png"/><Relationship Id="rId35" Type="http://schemas.openxmlformats.org/officeDocument/2006/relationships/image" Target="../media/image57.png"/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12" Type="http://schemas.openxmlformats.org/officeDocument/2006/relationships/image" Target="../media/image40.png"/><Relationship Id="rId17" Type="http://schemas.openxmlformats.org/officeDocument/2006/relationships/image" Target="../media/image44.svg"/><Relationship Id="rId25" Type="http://schemas.openxmlformats.org/officeDocument/2006/relationships/image" Target="../media/image50.png"/><Relationship Id="rId33" Type="http://schemas.openxmlformats.org/officeDocument/2006/relationships/image" Target="../media/image12.svg"/><Relationship Id="rId38" Type="http://schemas.openxmlformats.org/officeDocument/2006/relationships/image" Target="../media/image6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7" Type="http://schemas.openxmlformats.org/officeDocument/2006/relationships/image" Target="../media/image5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13" Type="http://schemas.openxmlformats.org/officeDocument/2006/relationships/image" Target="../media/image40.png"/><Relationship Id="rId3" Type="http://schemas.openxmlformats.org/officeDocument/2006/relationships/image" Target="../media/image9.svg"/><Relationship Id="rId7" Type="http://schemas.openxmlformats.org/officeDocument/2006/relationships/image" Target="../media/image70.png"/><Relationship Id="rId12" Type="http://schemas.openxmlformats.org/officeDocument/2006/relationships/image" Target="../media/image7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2.png"/><Relationship Id="rId5" Type="http://schemas.openxmlformats.org/officeDocument/2006/relationships/image" Target="../media/image44.svg"/><Relationship Id="rId10" Type="http://schemas.openxmlformats.org/officeDocument/2006/relationships/image" Target="../media/image12.svg"/><Relationship Id="rId4" Type="http://schemas.openxmlformats.org/officeDocument/2006/relationships/image" Target="../media/image43.png"/><Relationship Id="rId9" Type="http://schemas.openxmlformats.org/officeDocument/2006/relationships/image" Target="../media/image11.png"/><Relationship Id="rId14" Type="http://schemas.openxmlformats.org/officeDocument/2006/relationships/image" Target="../media/image4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395874" y="-6560993"/>
            <a:ext cx="8801775" cy="8633722"/>
          </a:xfrm>
          <a:custGeom>
            <a:avLst/>
            <a:gdLst/>
            <a:ahLst/>
            <a:cxnLst/>
            <a:rect l="l" t="t" r="r" b="b"/>
            <a:pathLst>
              <a:path w="8801775" h="8633722">
                <a:moveTo>
                  <a:pt x="0" y="0"/>
                </a:moveTo>
                <a:lnTo>
                  <a:pt x="8801776" y="0"/>
                </a:lnTo>
                <a:lnTo>
                  <a:pt x="8801776" y="8633723"/>
                </a:lnTo>
                <a:lnTo>
                  <a:pt x="0" y="86337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88555" y="2645848"/>
            <a:ext cx="8801775" cy="8633722"/>
          </a:xfrm>
          <a:custGeom>
            <a:avLst/>
            <a:gdLst/>
            <a:ahLst/>
            <a:cxnLst/>
            <a:rect l="l" t="t" r="r" b="b"/>
            <a:pathLst>
              <a:path w="8801775" h="8633722">
                <a:moveTo>
                  <a:pt x="0" y="0"/>
                </a:moveTo>
                <a:lnTo>
                  <a:pt x="8801776" y="0"/>
                </a:lnTo>
                <a:lnTo>
                  <a:pt x="8801776" y="8633722"/>
                </a:lnTo>
                <a:lnTo>
                  <a:pt x="0" y="86337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7990" y="273681"/>
            <a:ext cx="1958129" cy="1907544"/>
          </a:xfrm>
          <a:custGeom>
            <a:avLst/>
            <a:gdLst/>
            <a:ahLst/>
            <a:cxnLst/>
            <a:rect l="l" t="t" r="r" b="b"/>
            <a:pathLst>
              <a:path w="1958129" h="1907544">
                <a:moveTo>
                  <a:pt x="0" y="0"/>
                </a:moveTo>
                <a:lnTo>
                  <a:pt x="1958129" y="0"/>
                </a:lnTo>
                <a:lnTo>
                  <a:pt x="1958129" y="1907543"/>
                </a:lnTo>
                <a:lnTo>
                  <a:pt x="0" y="1907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10726" y="7270652"/>
            <a:ext cx="1225624" cy="1192430"/>
          </a:xfrm>
          <a:custGeom>
            <a:avLst/>
            <a:gdLst/>
            <a:ahLst/>
            <a:cxnLst/>
            <a:rect l="l" t="t" r="r" b="b"/>
            <a:pathLst>
              <a:path w="1225624" h="1192430">
                <a:moveTo>
                  <a:pt x="0" y="0"/>
                </a:moveTo>
                <a:lnTo>
                  <a:pt x="1225624" y="0"/>
                </a:lnTo>
                <a:lnTo>
                  <a:pt x="1225624" y="1192430"/>
                </a:lnTo>
                <a:lnTo>
                  <a:pt x="0" y="11924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flipH="1">
            <a:off x="13265862" y="3695700"/>
            <a:ext cx="4991100" cy="10002078"/>
          </a:xfrm>
          <a:custGeom>
            <a:avLst/>
            <a:gdLst/>
            <a:ahLst/>
            <a:cxnLst/>
            <a:rect l="l" t="t" r="r" b="b"/>
            <a:pathLst>
              <a:path w="6445065" h="12208490">
                <a:moveTo>
                  <a:pt x="6445065" y="0"/>
                </a:moveTo>
                <a:lnTo>
                  <a:pt x="0" y="0"/>
                </a:lnTo>
                <a:lnTo>
                  <a:pt x="0" y="12208489"/>
                </a:lnTo>
                <a:lnTo>
                  <a:pt x="6445065" y="12208489"/>
                </a:lnTo>
                <a:lnTo>
                  <a:pt x="6445065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354733" y="-626799"/>
            <a:ext cx="1550073" cy="1508092"/>
          </a:xfrm>
          <a:custGeom>
            <a:avLst/>
            <a:gdLst/>
            <a:ahLst/>
            <a:cxnLst/>
            <a:rect l="l" t="t" r="r" b="b"/>
            <a:pathLst>
              <a:path w="1550073" h="1508092">
                <a:moveTo>
                  <a:pt x="0" y="0"/>
                </a:moveTo>
                <a:lnTo>
                  <a:pt x="1550073" y="0"/>
                </a:lnTo>
                <a:lnTo>
                  <a:pt x="1550073" y="1508092"/>
                </a:lnTo>
                <a:lnTo>
                  <a:pt x="0" y="15080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4953000" y="1706668"/>
            <a:ext cx="752503" cy="732122"/>
          </a:xfrm>
          <a:custGeom>
            <a:avLst/>
            <a:gdLst/>
            <a:ahLst/>
            <a:cxnLst/>
            <a:rect l="l" t="t" r="r" b="b"/>
            <a:pathLst>
              <a:path w="752503" h="732122">
                <a:moveTo>
                  <a:pt x="0" y="0"/>
                </a:moveTo>
                <a:lnTo>
                  <a:pt x="752503" y="0"/>
                </a:lnTo>
                <a:lnTo>
                  <a:pt x="752503" y="732122"/>
                </a:lnTo>
                <a:lnTo>
                  <a:pt x="0" y="7321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6951289" y="1371052"/>
            <a:ext cx="806889" cy="785036"/>
          </a:xfrm>
          <a:custGeom>
            <a:avLst/>
            <a:gdLst/>
            <a:ahLst/>
            <a:cxnLst/>
            <a:rect l="l" t="t" r="r" b="b"/>
            <a:pathLst>
              <a:path w="806889" h="785036">
                <a:moveTo>
                  <a:pt x="0" y="0"/>
                </a:moveTo>
                <a:lnTo>
                  <a:pt x="806889" y="0"/>
                </a:lnTo>
                <a:lnTo>
                  <a:pt x="806889" y="785036"/>
                </a:lnTo>
                <a:lnTo>
                  <a:pt x="0" y="7850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-1892878" y="7897290"/>
            <a:ext cx="3897892" cy="3792324"/>
          </a:xfrm>
          <a:custGeom>
            <a:avLst/>
            <a:gdLst/>
            <a:ahLst/>
            <a:cxnLst/>
            <a:rect l="l" t="t" r="r" b="b"/>
            <a:pathLst>
              <a:path w="3897892" h="3792324">
                <a:moveTo>
                  <a:pt x="0" y="0"/>
                </a:moveTo>
                <a:lnTo>
                  <a:pt x="3897892" y="0"/>
                </a:lnTo>
                <a:lnTo>
                  <a:pt x="3897892" y="3792324"/>
                </a:lnTo>
                <a:lnTo>
                  <a:pt x="0" y="37923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9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2361446" y="2958147"/>
            <a:ext cx="110332" cy="3535583"/>
          </a:xfrm>
          <a:custGeom>
            <a:avLst/>
            <a:gdLst/>
            <a:ahLst/>
            <a:cxnLst/>
            <a:rect l="l" t="t" r="r" b="b"/>
            <a:pathLst>
              <a:path w="29059" h="931182">
                <a:moveTo>
                  <a:pt x="14529" y="0"/>
                </a:moveTo>
                <a:lnTo>
                  <a:pt x="14529" y="0"/>
                </a:lnTo>
                <a:cubicBezTo>
                  <a:pt x="22554" y="0"/>
                  <a:pt x="29059" y="6505"/>
                  <a:pt x="29059" y="14529"/>
                </a:cubicBezTo>
                <a:lnTo>
                  <a:pt x="29059" y="916653"/>
                </a:lnTo>
                <a:cubicBezTo>
                  <a:pt x="29059" y="920506"/>
                  <a:pt x="27528" y="924202"/>
                  <a:pt x="24803" y="926927"/>
                </a:cubicBezTo>
                <a:cubicBezTo>
                  <a:pt x="22078" y="929652"/>
                  <a:pt x="18383" y="931182"/>
                  <a:pt x="14529" y="931182"/>
                </a:cubicBezTo>
                <a:lnTo>
                  <a:pt x="14529" y="931182"/>
                </a:lnTo>
                <a:cubicBezTo>
                  <a:pt x="10676" y="931182"/>
                  <a:pt x="6980" y="929652"/>
                  <a:pt x="4256" y="926927"/>
                </a:cubicBezTo>
                <a:cubicBezTo>
                  <a:pt x="1531" y="924202"/>
                  <a:pt x="0" y="920506"/>
                  <a:pt x="0" y="916653"/>
                </a:cubicBezTo>
                <a:lnTo>
                  <a:pt x="0" y="14529"/>
                </a:lnTo>
                <a:cubicBezTo>
                  <a:pt x="0" y="10676"/>
                  <a:pt x="1531" y="6980"/>
                  <a:pt x="4256" y="4256"/>
                </a:cubicBezTo>
                <a:cubicBezTo>
                  <a:pt x="6980" y="1531"/>
                  <a:pt x="10676" y="0"/>
                  <a:pt x="14529" y="0"/>
                </a:cubicBezTo>
                <a:close/>
              </a:path>
            </a:pathLst>
          </a:custGeom>
          <a:solidFill>
            <a:srgbClr val="1E5B82"/>
          </a:solidFill>
        </p:spPr>
      </p:sp>
      <p:sp>
        <p:nvSpPr>
          <p:cNvPr id="15" name="TextBox 15"/>
          <p:cNvSpPr txBox="1"/>
          <p:nvPr/>
        </p:nvSpPr>
        <p:spPr>
          <a:xfrm>
            <a:off x="2608641" y="2879279"/>
            <a:ext cx="15524237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spc="-167" dirty="0" err="1">
                <a:solidFill>
                  <a:srgbClr val="1E5B82"/>
                </a:solidFill>
                <a:latin typeface="Codec Pro ExtraBold"/>
              </a:rPr>
              <a:t>Shartli</a:t>
            </a:r>
            <a:r>
              <a:rPr lang="en-US" sz="6000" spc="-167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6000" spc="-167" dirty="0" err="1">
                <a:solidFill>
                  <a:srgbClr val="1E5B82"/>
                </a:solidFill>
                <a:latin typeface="Codec Pro ExtraBold"/>
              </a:rPr>
              <a:t>patogen</a:t>
            </a:r>
            <a:r>
              <a:rPr lang="en-US" sz="6000" spc="-167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6000" spc="-167" dirty="0" err="1">
                <a:solidFill>
                  <a:srgbClr val="1E5B82"/>
                </a:solidFill>
                <a:latin typeface="Codec Pro ExtraBold"/>
              </a:rPr>
              <a:t>anaerob</a:t>
            </a:r>
            <a:r>
              <a:rPr lang="en-US" sz="6000" spc="-167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6000" spc="-167" dirty="0" err="1">
                <a:solidFill>
                  <a:srgbClr val="1E5B82"/>
                </a:solidFill>
                <a:latin typeface="Codec Pro ExtraBold"/>
              </a:rPr>
              <a:t>kokklarni</a:t>
            </a:r>
            <a:r>
              <a:rPr lang="ru-RU" sz="6000" spc="-167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6000" spc="-167" dirty="0">
                <a:solidFill>
                  <a:srgbClr val="1E5B82"/>
                </a:solidFill>
                <a:latin typeface="Codec Pro ExtraBold"/>
              </a:rPr>
              <a:t>(</a:t>
            </a:r>
            <a:r>
              <a:rPr lang="en-US" sz="6000" spc="-167" dirty="0" err="1">
                <a:solidFill>
                  <a:srgbClr val="1E5B82"/>
                </a:solidFill>
                <a:latin typeface="Codec Pro ExtraBold"/>
              </a:rPr>
              <a:t>peptokokk,peptostreptokokk</a:t>
            </a:r>
            <a:r>
              <a:rPr lang="en-US" sz="6000" spc="-167" dirty="0">
                <a:solidFill>
                  <a:srgbClr val="1E5B82"/>
                </a:solidFill>
                <a:latin typeface="Codec Pro ExtraBold"/>
              </a:rPr>
              <a:t>,</a:t>
            </a:r>
            <a:r>
              <a:rPr lang="ru-RU" sz="6000" spc="-167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6000" spc="-167" dirty="0" err="1">
                <a:solidFill>
                  <a:srgbClr val="1E5B82"/>
                </a:solidFill>
                <a:latin typeface="Codec Pro ExtraBold"/>
              </a:rPr>
              <a:t>veylonellalar</a:t>
            </a:r>
            <a:r>
              <a:rPr lang="en-US" sz="6000" spc="-167" dirty="0">
                <a:solidFill>
                  <a:srgbClr val="1E5B82"/>
                </a:solidFill>
                <a:latin typeface="Codec Pro ExtraBold"/>
              </a:rPr>
              <a:t>)</a:t>
            </a:r>
            <a:r>
              <a:rPr lang="en-US" sz="6000" spc="-167" dirty="0" err="1">
                <a:solidFill>
                  <a:srgbClr val="1E5B82"/>
                </a:solidFill>
                <a:latin typeface="Codec Pro ExtraBold"/>
              </a:rPr>
              <a:t>xirurgik</a:t>
            </a:r>
            <a:r>
              <a:rPr lang="en-US" sz="6000" spc="-167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6000" spc="-167" dirty="0" err="1">
                <a:solidFill>
                  <a:srgbClr val="1E5B82"/>
                </a:solidFill>
                <a:latin typeface="Codec Pro ExtraBold"/>
              </a:rPr>
              <a:t>va</a:t>
            </a:r>
            <a:r>
              <a:rPr lang="en-US" sz="6000" spc="-167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6000" spc="-167" dirty="0" err="1">
                <a:solidFill>
                  <a:srgbClr val="1E5B82"/>
                </a:solidFill>
                <a:latin typeface="Codec Pro ExtraBold"/>
              </a:rPr>
              <a:t>ginekologik</a:t>
            </a:r>
            <a:r>
              <a:rPr lang="en-US" sz="6000" spc="-167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6000" spc="-167" dirty="0" err="1">
                <a:solidFill>
                  <a:srgbClr val="1E5B82"/>
                </a:solidFill>
                <a:latin typeface="Codec Pro ExtraBold"/>
              </a:rPr>
              <a:t>kasallikdagi</a:t>
            </a:r>
            <a:r>
              <a:rPr lang="en-US" sz="6000" spc="-167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6000" spc="-167" dirty="0" err="1">
                <a:solidFill>
                  <a:srgbClr val="1E5B82"/>
                </a:solidFill>
                <a:latin typeface="Codec Pro ExtraBold"/>
              </a:rPr>
              <a:t>ahamiyati</a:t>
            </a:r>
            <a:r>
              <a:rPr lang="en-US" sz="6000" spc="-167" dirty="0">
                <a:solidFill>
                  <a:srgbClr val="1E5B82"/>
                </a:solidFill>
                <a:latin typeface="Codec Pro ExtraBold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75647" y="5143500"/>
            <a:ext cx="8801775" cy="8633722"/>
          </a:xfrm>
          <a:custGeom>
            <a:avLst/>
            <a:gdLst/>
            <a:ahLst/>
            <a:cxnLst/>
            <a:rect l="l" t="t" r="r" b="b"/>
            <a:pathLst>
              <a:path w="8801775" h="8633722">
                <a:moveTo>
                  <a:pt x="8801776" y="0"/>
                </a:moveTo>
                <a:lnTo>
                  <a:pt x="0" y="0"/>
                </a:lnTo>
                <a:lnTo>
                  <a:pt x="0" y="8633722"/>
                </a:lnTo>
                <a:lnTo>
                  <a:pt x="8801776" y="8633722"/>
                </a:lnTo>
                <a:lnTo>
                  <a:pt x="88017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62000" y="41630"/>
            <a:ext cx="15163800" cy="118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0189"/>
              </a:lnSpc>
              <a:spcBef>
                <a:spcPct val="0"/>
              </a:spcBef>
            </a:pPr>
            <a:r>
              <a:rPr lang="en-US" sz="6000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6000" dirty="0" err="1">
                <a:solidFill>
                  <a:srgbClr val="1E5B82"/>
                </a:solidFill>
                <a:latin typeface="Codec Pro ExtraBold"/>
              </a:rPr>
              <a:t>Siydik-tanosil</a:t>
            </a:r>
            <a:r>
              <a:rPr lang="en-US" sz="6000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6000" dirty="0" err="1">
                <a:solidFill>
                  <a:srgbClr val="1E5B82"/>
                </a:solidFill>
                <a:latin typeface="Codec Pro ExtraBold"/>
              </a:rPr>
              <a:t>yo‘llari</a:t>
            </a:r>
            <a:r>
              <a:rPr lang="en-US" sz="6000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6000" dirty="0" err="1">
                <a:solidFill>
                  <a:srgbClr val="1E5B82"/>
                </a:solidFill>
                <a:latin typeface="Codec Pro ExtraBold"/>
              </a:rPr>
              <a:t>mikroflorasi</a:t>
            </a:r>
            <a:r>
              <a:rPr lang="en-US" sz="6000" dirty="0">
                <a:solidFill>
                  <a:srgbClr val="1E5B82"/>
                </a:solidFill>
                <a:latin typeface="Codec Pro ExtraBold"/>
              </a:rPr>
              <a:t> .</a:t>
            </a:r>
          </a:p>
        </p:txBody>
      </p:sp>
      <p:sp>
        <p:nvSpPr>
          <p:cNvPr id="37" name="Freeform 37"/>
          <p:cNvSpPr/>
          <p:nvPr/>
        </p:nvSpPr>
        <p:spPr>
          <a:xfrm flipH="1">
            <a:off x="16089778" y="269653"/>
            <a:ext cx="2148312" cy="2092814"/>
          </a:xfrm>
          <a:custGeom>
            <a:avLst/>
            <a:gdLst/>
            <a:ahLst/>
            <a:cxnLst/>
            <a:rect l="l" t="t" r="r" b="b"/>
            <a:pathLst>
              <a:path w="2148312" h="2092814">
                <a:moveTo>
                  <a:pt x="2148312" y="0"/>
                </a:moveTo>
                <a:lnTo>
                  <a:pt x="0" y="0"/>
                </a:lnTo>
                <a:lnTo>
                  <a:pt x="0" y="2092814"/>
                </a:lnTo>
                <a:lnTo>
                  <a:pt x="2148312" y="2092814"/>
                </a:lnTo>
                <a:lnTo>
                  <a:pt x="214831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8D19EC-9563-49B9-A68E-383BDC30F926}"/>
              </a:ext>
            </a:extLst>
          </p:cNvPr>
          <p:cNvSpPr/>
          <p:nvPr/>
        </p:nvSpPr>
        <p:spPr>
          <a:xfrm>
            <a:off x="603374" y="1604268"/>
            <a:ext cx="15322426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i="1" dirty="0" err="1"/>
              <a:t>Normalda</a:t>
            </a:r>
            <a:r>
              <a:rPr lang="de-DE" sz="3200" i="1" dirty="0"/>
              <a:t> </a:t>
            </a:r>
            <a:r>
              <a:rPr lang="de-DE" sz="3200" i="1" dirty="0" err="1"/>
              <a:t>buyrak</a:t>
            </a:r>
            <a:r>
              <a:rPr lang="de-DE" sz="3200" i="1" dirty="0"/>
              <a:t>, </a:t>
            </a:r>
            <a:r>
              <a:rPr lang="de-DE" sz="3200" i="1" dirty="0" err="1"/>
              <a:t>siydik</a:t>
            </a:r>
            <a:r>
              <a:rPr lang="de-DE" sz="3200" i="1" dirty="0"/>
              <a:t> </a:t>
            </a:r>
            <a:r>
              <a:rPr lang="de-DE" sz="3200" i="1" dirty="0" err="1"/>
              <a:t>yo‘li</a:t>
            </a:r>
            <a:r>
              <a:rPr lang="de-DE" sz="3200" i="1" dirty="0"/>
              <a:t>, </a:t>
            </a:r>
            <a:r>
              <a:rPr lang="de-DE" sz="3200" i="1" dirty="0" err="1"/>
              <a:t>urug'don</a:t>
            </a:r>
            <a:r>
              <a:rPr lang="de-DE" sz="3200" i="1" dirty="0"/>
              <a:t> steril </a:t>
            </a:r>
            <a:r>
              <a:rPr lang="de-DE" sz="3200" i="1" dirty="0" err="1"/>
              <a:t>bo'ladi</a:t>
            </a:r>
            <a:r>
              <a:rPr lang="de-DE" sz="3200" i="1" dirty="0"/>
              <a:t>. </a:t>
            </a:r>
            <a:r>
              <a:rPr lang="de-DE" sz="3200" i="1" dirty="0" err="1"/>
              <a:t>Uretraning</a:t>
            </a:r>
            <a:r>
              <a:rPr lang="de-DE" sz="3200" i="1" dirty="0"/>
              <a:t> </a:t>
            </a:r>
            <a:r>
              <a:rPr lang="de-DE" sz="3200" i="1" dirty="0" err="1"/>
              <a:t>tashqi</a:t>
            </a:r>
            <a:r>
              <a:rPr lang="de-DE" sz="3200" i="1" dirty="0"/>
              <a:t> </a:t>
            </a:r>
            <a:r>
              <a:rPr lang="de-DE" sz="3200" i="1" dirty="0" err="1"/>
              <a:t>qismida</a:t>
            </a:r>
            <a:r>
              <a:rPr lang="de-DE" sz="3200" i="1" dirty="0"/>
              <a:t> </a:t>
            </a:r>
            <a:r>
              <a:rPr lang="de-DE" sz="3200" b="1" i="1" dirty="0" err="1"/>
              <a:t>peptokokk</a:t>
            </a:r>
            <a:r>
              <a:rPr lang="de-DE" sz="3200" i="1" dirty="0"/>
              <a:t>, </a:t>
            </a:r>
            <a:r>
              <a:rPr lang="de-DE" sz="3200" b="1" i="1" dirty="0" err="1"/>
              <a:t>peptostreptokokk</a:t>
            </a:r>
            <a:r>
              <a:rPr lang="de-DE" sz="3200" i="1" dirty="0"/>
              <a:t>, </a:t>
            </a:r>
            <a:r>
              <a:rPr lang="de-DE" sz="3200" b="1" i="1" dirty="0" err="1"/>
              <a:t>korinebakteriya</a:t>
            </a:r>
            <a:r>
              <a:rPr lang="de-DE" sz="3200" i="1" dirty="0"/>
              <a:t>, </a:t>
            </a:r>
            <a:r>
              <a:rPr lang="de-DE" sz="3200" b="1" i="1" dirty="0" err="1"/>
              <a:t>bakteroid</a:t>
            </a:r>
            <a:r>
              <a:rPr lang="de-DE" sz="3200" i="1" dirty="0"/>
              <a:t>, </a:t>
            </a:r>
            <a:r>
              <a:rPr lang="de-DE" sz="3200" b="1" i="1" dirty="0"/>
              <a:t>M.</a:t>
            </a:r>
            <a:r>
              <a:rPr lang="de-DE" sz="3200" i="1" dirty="0"/>
              <a:t> </a:t>
            </a:r>
            <a:r>
              <a:rPr lang="de-DE" sz="3200" b="1" i="1" dirty="0" err="1"/>
              <a:t>smegmatis</a:t>
            </a:r>
            <a:r>
              <a:rPr lang="de-DE" sz="3200" i="1" dirty="0"/>
              <a:t>, </a:t>
            </a:r>
            <a:r>
              <a:rPr lang="de-DE" sz="3200" b="1" i="1" dirty="0"/>
              <a:t>M</a:t>
            </a:r>
            <a:r>
              <a:rPr lang="de-DE" sz="3200" i="1" dirty="0"/>
              <a:t>. </a:t>
            </a:r>
            <a:r>
              <a:rPr lang="de-DE" sz="3200" b="1" i="1" dirty="0"/>
              <a:t>hominis</a:t>
            </a:r>
            <a:r>
              <a:rPr lang="de-DE" sz="3200" i="1" dirty="0"/>
              <a:t>, </a:t>
            </a:r>
            <a:r>
              <a:rPr lang="de-DE" sz="3200" b="1" i="1" dirty="0" err="1"/>
              <a:t>grammanfiy</a:t>
            </a:r>
            <a:r>
              <a:rPr lang="de-DE" sz="3200" i="1" dirty="0"/>
              <a:t> </a:t>
            </a:r>
            <a:r>
              <a:rPr lang="de-DE" sz="3200" b="1" i="1" dirty="0" err="1"/>
              <a:t>nopatogen</a:t>
            </a:r>
            <a:r>
              <a:rPr lang="de-DE" sz="3200" i="1" dirty="0"/>
              <a:t> </a:t>
            </a:r>
            <a:r>
              <a:rPr lang="de-DE" sz="3200" b="1" i="1" dirty="0" err="1"/>
              <a:t>bakteriyalar</a:t>
            </a:r>
            <a:r>
              <a:rPr lang="de-DE" sz="3200" i="1" dirty="0"/>
              <a:t> </a:t>
            </a:r>
            <a:r>
              <a:rPr lang="de-DE" sz="3200" i="1" dirty="0" err="1"/>
              <a:t>uchraydi</a:t>
            </a:r>
            <a:r>
              <a:rPr lang="de-DE" sz="3200" i="1" dirty="0"/>
              <a:t>. </a:t>
            </a:r>
            <a:r>
              <a:rPr lang="de-DE" sz="3200" i="1" dirty="0" err="1"/>
              <a:t>Ayollarning</a:t>
            </a:r>
            <a:r>
              <a:rPr lang="de-DE" sz="3200" i="1" dirty="0"/>
              <a:t> </a:t>
            </a:r>
            <a:r>
              <a:rPr lang="de-DE" sz="3200" i="1" dirty="0" err="1"/>
              <a:t>siydik</a:t>
            </a:r>
            <a:r>
              <a:rPr lang="de-DE" sz="3200" i="1" dirty="0"/>
              <a:t> </a:t>
            </a:r>
            <a:r>
              <a:rPr lang="de-DE" sz="3200" i="1" dirty="0" err="1"/>
              <a:t>yo'llaridagi</a:t>
            </a:r>
            <a:r>
              <a:rPr lang="de-DE" sz="3200" i="1" dirty="0"/>
              <a:t> </a:t>
            </a:r>
            <a:r>
              <a:rPr lang="de-DE" sz="3200" i="1" dirty="0" err="1"/>
              <a:t>mikroflora</a:t>
            </a:r>
            <a:r>
              <a:rPr lang="de-DE" sz="3200" i="1" dirty="0"/>
              <a:t> </a:t>
            </a:r>
            <a:r>
              <a:rPr lang="de-DE" sz="3200" i="1" dirty="0" err="1"/>
              <a:t>sifat</a:t>
            </a:r>
            <a:r>
              <a:rPr lang="de-DE" sz="3200" i="1" dirty="0"/>
              <a:t> </a:t>
            </a:r>
            <a:r>
              <a:rPr lang="de-DE" sz="3200" i="1" dirty="0" err="1"/>
              <a:t>va</a:t>
            </a:r>
            <a:r>
              <a:rPr lang="de-DE" sz="3200" i="1" dirty="0"/>
              <a:t> </a:t>
            </a:r>
            <a:r>
              <a:rPr lang="de-DE" sz="3200" i="1" dirty="0" err="1"/>
              <a:t>miqdoir</a:t>
            </a:r>
            <a:r>
              <a:rPr lang="de-DE" sz="3200" i="1" dirty="0"/>
              <a:t> </a:t>
            </a:r>
            <a:r>
              <a:rPr lang="de-DE" sz="3200" i="1" dirty="0" err="1"/>
              <a:t>jihatidan</a:t>
            </a:r>
            <a:r>
              <a:rPr lang="de-DE" sz="3200" i="1" dirty="0"/>
              <a:t> </a:t>
            </a:r>
            <a:r>
              <a:rPr lang="de-DE" sz="3200" i="1" dirty="0" err="1"/>
              <a:t>erkaklarnikiga</a:t>
            </a:r>
            <a:r>
              <a:rPr lang="de-DE" sz="3200" i="1" dirty="0"/>
              <a:t> </a:t>
            </a:r>
            <a:r>
              <a:rPr lang="de-DE" sz="3200" i="1" dirty="0" err="1"/>
              <a:t>nisbatan</a:t>
            </a:r>
            <a:r>
              <a:rPr lang="de-DE" sz="3200" i="1" dirty="0"/>
              <a:t> </a:t>
            </a:r>
            <a:r>
              <a:rPr lang="de-DE" sz="3200" i="1" dirty="0" err="1"/>
              <a:t>kamroq</a:t>
            </a:r>
            <a:r>
              <a:rPr lang="de-DE" sz="3200" i="1" dirty="0"/>
              <a:t> </a:t>
            </a:r>
            <a:r>
              <a:rPr lang="de-DE" sz="3200" i="1" dirty="0" err="1"/>
              <a:t>bo'ladi</a:t>
            </a:r>
            <a:r>
              <a:rPr lang="de-DE" sz="3200" i="1" dirty="0"/>
              <a:t>. </a:t>
            </a:r>
            <a:r>
              <a:rPr lang="de-DE" sz="3200" i="1" dirty="0" err="1"/>
              <a:t>Bachadon</a:t>
            </a:r>
            <a:r>
              <a:rPr lang="de-DE" sz="3200" i="1" dirty="0"/>
              <a:t>, </a:t>
            </a:r>
            <a:r>
              <a:rPr lang="de-DE" sz="3200" i="1" dirty="0" err="1"/>
              <a:t>tuxumdon</a:t>
            </a:r>
            <a:r>
              <a:rPr lang="de-DE" sz="3200" i="1" dirty="0"/>
              <a:t> steril </a:t>
            </a:r>
            <a:r>
              <a:rPr lang="de-DE" sz="3200" i="1" dirty="0" err="1"/>
              <a:t>hisoblanadi</a:t>
            </a:r>
            <a:r>
              <a:rPr lang="de-DE" sz="3200" i="1" dirty="0"/>
              <a:t>.            	</a:t>
            </a:r>
            <a:r>
              <a:rPr lang="de-DE" sz="3200" i="1" dirty="0" err="1"/>
              <a:t>Qinga</a:t>
            </a:r>
            <a:r>
              <a:rPr lang="de-DE" sz="3200" i="1" dirty="0"/>
              <a:t> </a:t>
            </a:r>
            <a:r>
              <a:rPr lang="de-DE" sz="3200" i="1" dirty="0" err="1"/>
              <a:t>mikroflora</a:t>
            </a:r>
            <a:r>
              <a:rPr lang="de-DE" sz="3200" i="1" dirty="0"/>
              <a:t> </a:t>
            </a:r>
            <a:r>
              <a:rPr lang="de-DE" sz="3200" i="1" dirty="0" err="1"/>
              <a:t>tug'ilish</a:t>
            </a:r>
            <a:r>
              <a:rPr lang="de-DE" sz="3200" i="1" dirty="0"/>
              <a:t> </a:t>
            </a:r>
            <a:r>
              <a:rPr lang="de-DE" sz="3200" i="1" dirty="0" err="1"/>
              <a:t>jarayonidan</a:t>
            </a:r>
            <a:r>
              <a:rPr lang="de-DE" sz="3200" i="1" dirty="0"/>
              <a:t> </a:t>
            </a:r>
            <a:r>
              <a:rPr lang="de-DE" sz="3200" i="1" dirty="0" err="1"/>
              <a:t>boshlab</a:t>
            </a:r>
            <a:r>
              <a:rPr lang="de-DE" sz="3200" i="1" dirty="0"/>
              <a:t> </a:t>
            </a:r>
            <a:r>
              <a:rPr lang="de-DE" sz="3200" i="1" dirty="0" err="1"/>
              <a:t>tushadi</a:t>
            </a:r>
            <a:r>
              <a:rPr lang="de-DE" sz="3200" i="1" dirty="0"/>
              <a:t>, </a:t>
            </a:r>
            <a:r>
              <a:rPr lang="de-DE" sz="3200" i="1" dirty="0" err="1"/>
              <a:t>bular</a:t>
            </a:r>
            <a:r>
              <a:rPr lang="de-DE" sz="3200" i="1" dirty="0"/>
              <a:t>, </a:t>
            </a:r>
            <a:r>
              <a:rPr lang="de-DE" sz="3200" i="1" dirty="0" err="1"/>
              <a:t>asosan</a:t>
            </a:r>
            <a:r>
              <a:rPr lang="de-DE" sz="3200" i="1" dirty="0"/>
              <a:t>, </a:t>
            </a:r>
            <a:r>
              <a:rPr lang="de-DE" sz="3200" i="1" dirty="0" err="1"/>
              <a:t>laktobakteriyalar</a:t>
            </a:r>
            <a:r>
              <a:rPr lang="de-DE" sz="3200" i="1" dirty="0"/>
              <a:t> (Lactobacillus </a:t>
            </a:r>
            <a:r>
              <a:rPr lang="de-DE" sz="3200" i="1" dirty="0" err="1"/>
              <a:t>acidophilus</a:t>
            </a:r>
            <a:r>
              <a:rPr lang="de-DE" sz="3200" i="1" dirty="0"/>
              <a:t>, L. </a:t>
            </a:r>
            <a:r>
              <a:rPr lang="de-DE" sz="3200" i="1" dirty="0" err="1"/>
              <a:t>fermentum</a:t>
            </a:r>
            <a:r>
              <a:rPr lang="de-DE" sz="3200" i="1" dirty="0"/>
              <a:t>, L. </a:t>
            </a:r>
            <a:r>
              <a:rPr lang="de-DE" sz="3200" i="1" dirty="0" err="1"/>
              <a:t>sasei</a:t>
            </a:r>
            <a:r>
              <a:rPr lang="de-DE" sz="3200" i="1" dirty="0"/>
              <a:t> </a:t>
            </a:r>
            <a:r>
              <a:rPr lang="de-DE" sz="3200" i="1" dirty="0" err="1"/>
              <a:t>va</a:t>
            </a:r>
            <a:r>
              <a:rPr lang="de-DE" sz="3200" i="1" dirty="0"/>
              <a:t> </a:t>
            </a:r>
            <a:r>
              <a:rPr lang="de-DE" sz="3200" i="1" dirty="0" err="1"/>
              <a:t>boshqa</a:t>
            </a:r>
            <a:r>
              <a:rPr lang="de-DE" sz="3200" i="1" dirty="0"/>
              <a:t> </a:t>
            </a:r>
            <a:r>
              <a:rPr lang="de-DE" sz="3200" i="1" dirty="0" err="1"/>
              <a:t>lar</a:t>
            </a:r>
            <a:r>
              <a:rPr lang="de-DE" sz="3200" i="1" dirty="0"/>
              <a:t>) </a:t>
            </a:r>
            <a:r>
              <a:rPr lang="de-DE" sz="3200" i="1" dirty="0" err="1"/>
              <a:t>bo'lib</a:t>
            </a:r>
            <a:r>
              <a:rPr lang="de-DE" sz="3200" i="1" dirty="0"/>
              <a:t>, </a:t>
            </a:r>
            <a:r>
              <a:rPr lang="de-DE" sz="3200" i="1" dirty="0" err="1"/>
              <a:t>bir</a:t>
            </a:r>
            <a:r>
              <a:rPr lang="de-DE" sz="3200" i="1" dirty="0"/>
              <a:t> </a:t>
            </a:r>
            <a:r>
              <a:rPr lang="de-DE" sz="3200" i="1" dirty="0" err="1"/>
              <a:t>necha</a:t>
            </a:r>
            <a:r>
              <a:rPr lang="de-DE" sz="3200" i="1" dirty="0"/>
              <a:t> </a:t>
            </a:r>
            <a:r>
              <a:rPr lang="de-DE" sz="3200" i="1" dirty="0" err="1"/>
              <a:t>haftagacha</a:t>
            </a:r>
            <a:r>
              <a:rPr lang="de-DE" sz="3200" i="1" dirty="0"/>
              <a:t> </a:t>
            </a:r>
            <a:r>
              <a:rPr lang="de-DE" sz="3200" i="1" dirty="0" err="1"/>
              <a:t>saqlanib</a:t>
            </a:r>
            <a:r>
              <a:rPr lang="de-DE" sz="3200" i="1" dirty="0"/>
              <a:t> </a:t>
            </a:r>
            <a:r>
              <a:rPr lang="de-DE" sz="3200" i="1" dirty="0" err="1"/>
              <a:t>qoladi</a:t>
            </a:r>
            <a:r>
              <a:rPr lang="de-DE" sz="3200" i="1" dirty="0"/>
              <a:t>, </a:t>
            </a:r>
            <a:r>
              <a:rPr lang="de-DE" sz="3200" i="1" dirty="0" err="1"/>
              <a:t>chunki</a:t>
            </a:r>
            <a:r>
              <a:rPr lang="de-DE" sz="3200" i="1" dirty="0"/>
              <a:t> </a:t>
            </a:r>
            <a:r>
              <a:rPr lang="de-DE" sz="3200" i="1" dirty="0" err="1"/>
              <a:t>bu</a:t>
            </a:r>
            <a:r>
              <a:rPr lang="de-DE" sz="3200" i="1" dirty="0"/>
              <a:t> </a:t>
            </a:r>
            <a:r>
              <a:rPr lang="de-DE" sz="3200" i="1" dirty="0" err="1"/>
              <a:t>davrda</a:t>
            </a:r>
            <a:r>
              <a:rPr lang="de-DE" sz="3200" i="1" dirty="0"/>
              <a:t> </a:t>
            </a:r>
            <a:r>
              <a:rPr lang="de-DE" sz="3200" i="1" dirty="0" err="1"/>
              <a:t>bola</a:t>
            </a:r>
            <a:r>
              <a:rPr lang="de-DE" sz="3200" i="1" dirty="0"/>
              <a:t> </a:t>
            </a:r>
            <a:r>
              <a:rPr lang="de-DE" sz="3200" i="1" dirty="0" err="1"/>
              <a:t>organizmida</a:t>
            </a:r>
            <a:r>
              <a:rPr lang="de-DE" sz="3200" i="1" dirty="0"/>
              <a:t> </a:t>
            </a:r>
            <a:r>
              <a:rPr lang="de-DE" sz="3200" i="1" dirty="0" err="1"/>
              <a:t>onadan</a:t>
            </a:r>
            <a:r>
              <a:rPr lang="de-DE" sz="3200" i="1" dirty="0"/>
              <a:t> </a:t>
            </a:r>
            <a:r>
              <a:rPr lang="de-DE" sz="3200" i="1" dirty="0" err="1"/>
              <a:t>tushgan</a:t>
            </a:r>
            <a:r>
              <a:rPr lang="de-DE" sz="3200" i="1" dirty="0"/>
              <a:t> </a:t>
            </a:r>
            <a:r>
              <a:rPr lang="de-DE" sz="3200" i="1" dirty="0" err="1"/>
              <a:t>estrogen</a:t>
            </a:r>
            <a:r>
              <a:rPr lang="de-DE" sz="3200" i="1" dirty="0"/>
              <a:t> </a:t>
            </a:r>
            <a:r>
              <a:rPr lang="de-DE" sz="3200" i="1" dirty="0" err="1"/>
              <a:t>gormonlar</a:t>
            </a:r>
            <a:r>
              <a:rPr lang="de-DE" sz="3200" i="1" dirty="0"/>
              <a:t> </a:t>
            </a:r>
            <a:r>
              <a:rPr lang="de-DE" sz="3200" i="1" dirty="0" err="1"/>
              <a:t>hisobiga</a:t>
            </a:r>
            <a:r>
              <a:rPr lang="de-DE" sz="3200" i="1" dirty="0"/>
              <a:t> </a:t>
            </a:r>
            <a:r>
              <a:rPr lang="de-DE" sz="3200" i="1" dirty="0" err="1"/>
              <a:t>sutachitqi</a:t>
            </a:r>
            <a:r>
              <a:rPr lang="de-DE" sz="3200" i="1" dirty="0"/>
              <a:t> </a:t>
            </a:r>
            <a:r>
              <a:rPr lang="de-DE" sz="3200" i="1" dirty="0" err="1"/>
              <a:t>bakteriyalari</a:t>
            </a:r>
            <a:r>
              <a:rPr lang="de-DE" sz="3200" i="1" dirty="0"/>
              <a:t> </a:t>
            </a:r>
            <a:r>
              <a:rPr lang="de-DE" sz="3200" i="1" dirty="0" err="1"/>
              <a:t>uchun</a:t>
            </a:r>
            <a:r>
              <a:rPr lang="de-DE" sz="3200" i="1" dirty="0"/>
              <a:t> </a:t>
            </a:r>
            <a:r>
              <a:rPr lang="de-DE" sz="3200" i="1" dirty="0" err="1"/>
              <a:t>juda</a:t>
            </a:r>
            <a:r>
              <a:rPr lang="de-DE" sz="3200" i="1" dirty="0"/>
              <a:t> </a:t>
            </a:r>
            <a:r>
              <a:rPr lang="de-DE" sz="3200" i="1" dirty="0" err="1"/>
              <a:t>qulay</a:t>
            </a:r>
            <a:r>
              <a:rPr lang="de-DE" sz="3200" i="1" dirty="0"/>
              <a:t> </a:t>
            </a:r>
            <a:r>
              <a:rPr lang="de-DE" sz="3200" i="1" dirty="0" err="1"/>
              <a:t>sharoit</a:t>
            </a:r>
            <a:r>
              <a:rPr lang="de-DE" sz="3200" i="1" dirty="0"/>
              <a:t> </a:t>
            </a:r>
            <a:r>
              <a:rPr lang="de-DE" sz="3200" i="1" dirty="0" err="1"/>
              <a:t>yaratilgan</a:t>
            </a:r>
            <a:r>
              <a:rPr lang="de-DE" sz="3200" i="1" dirty="0"/>
              <a:t> </a:t>
            </a:r>
            <a:r>
              <a:rPr lang="de-DE" sz="3200" i="1" dirty="0" err="1"/>
              <a:t>bo'ladi</a:t>
            </a:r>
            <a:r>
              <a:rPr lang="de-DE" sz="3200" i="1" dirty="0"/>
              <a:t>.</a:t>
            </a:r>
          </a:p>
          <a:p>
            <a:r>
              <a:rPr lang="de-DE" sz="3200" i="1" dirty="0" err="1"/>
              <a:t>Vaqt</a:t>
            </a:r>
            <a:r>
              <a:rPr lang="de-DE" sz="3200" i="1" dirty="0"/>
              <a:t> </a:t>
            </a:r>
            <a:r>
              <a:rPr lang="de-DE" sz="3200" i="1" dirty="0" err="1"/>
              <a:t>o'tishi</a:t>
            </a:r>
            <a:r>
              <a:rPr lang="de-DE" sz="3200" i="1" dirty="0"/>
              <a:t> </a:t>
            </a:r>
            <a:r>
              <a:rPr lang="de-DE" sz="3200" i="1" dirty="0" err="1"/>
              <a:t>bilan</a:t>
            </a:r>
            <a:r>
              <a:rPr lang="de-DE" sz="3200" i="1" dirty="0"/>
              <a:t> </a:t>
            </a:r>
            <a:r>
              <a:rPr lang="de-DE" sz="3200" i="1" dirty="0" err="1"/>
              <a:t>qinga</a:t>
            </a:r>
            <a:r>
              <a:rPr lang="de-DE" sz="3200" i="1" dirty="0"/>
              <a:t> </a:t>
            </a:r>
            <a:r>
              <a:rPr lang="de-DE" sz="3200" i="1" dirty="0" err="1"/>
              <a:t>asta-sekin</a:t>
            </a:r>
            <a:r>
              <a:rPr lang="de-DE" sz="3200" i="1" dirty="0"/>
              <a:t> </a:t>
            </a:r>
            <a:r>
              <a:rPr lang="de-DE" sz="3200" i="1" dirty="0" err="1"/>
              <a:t>boshqa</a:t>
            </a:r>
            <a:r>
              <a:rPr lang="de-DE" sz="3200" i="1" dirty="0"/>
              <a:t> </a:t>
            </a:r>
            <a:r>
              <a:rPr lang="de-DE" sz="3200" i="1" dirty="0" err="1"/>
              <a:t>mikroorganizmlar</a:t>
            </a:r>
            <a:r>
              <a:rPr lang="de-DE" sz="3200" i="1" dirty="0"/>
              <a:t> (</a:t>
            </a:r>
            <a:r>
              <a:rPr lang="de-DE" sz="3200" i="1" dirty="0" err="1"/>
              <a:t>Staph</a:t>
            </a:r>
            <a:r>
              <a:rPr lang="de-DE" sz="3200" i="1" dirty="0"/>
              <a:t>, </a:t>
            </a:r>
            <a:r>
              <a:rPr lang="de-DE" sz="3200" i="1" dirty="0" err="1"/>
              <a:t>saprophiticus</a:t>
            </a:r>
            <a:r>
              <a:rPr lang="de-DE" sz="3200" i="1" dirty="0"/>
              <a:t>, Str. faecalis, Corynebacterium </a:t>
            </a:r>
            <a:r>
              <a:rPr lang="de-DE" sz="3200" i="1" dirty="0" err="1"/>
              <a:t>xerosis</a:t>
            </a:r>
            <a:r>
              <a:rPr lang="de-DE" sz="3200" i="1" dirty="0"/>
              <a:t>, </a:t>
            </a:r>
            <a:r>
              <a:rPr lang="de-DE" sz="3200" i="1" dirty="0" err="1"/>
              <a:t>enterokokklar</a:t>
            </a:r>
            <a:r>
              <a:rPr lang="de-DE" sz="3200" i="1" dirty="0"/>
              <a:t>) </a:t>
            </a:r>
            <a:r>
              <a:rPr lang="de-DE" sz="3200" i="1" dirty="0" err="1"/>
              <a:t>tusha</a:t>
            </a:r>
            <a:r>
              <a:rPr lang="de-DE" sz="3200" i="1" dirty="0"/>
              <a:t> </a:t>
            </a:r>
            <a:r>
              <a:rPr lang="de-DE" sz="3200" i="1" dirty="0" err="1"/>
              <a:t>boshlaydi</a:t>
            </a:r>
            <a:r>
              <a:rPr lang="de-DE" sz="3200" i="1" dirty="0"/>
              <a:t>. </a:t>
            </a:r>
            <a:r>
              <a:rPr lang="de-DE" sz="3200" i="1" dirty="0" err="1"/>
              <a:t>Yillar</a:t>
            </a:r>
            <a:r>
              <a:rPr lang="de-DE" sz="3200" i="1" dirty="0"/>
              <a:t> </a:t>
            </a:r>
            <a:r>
              <a:rPr lang="de-DE" sz="3200" i="1" dirty="0" err="1"/>
              <a:t>o'tishi</a:t>
            </a:r>
            <a:r>
              <a:rPr lang="de-DE" sz="3200" i="1" dirty="0"/>
              <a:t> </a:t>
            </a:r>
            <a:r>
              <a:rPr lang="de-DE" sz="3200" i="1" dirty="0" err="1"/>
              <a:t>bilan</a:t>
            </a:r>
            <a:r>
              <a:rPr lang="de-DE" sz="3200" i="1" dirty="0"/>
              <a:t> </a:t>
            </a:r>
            <a:r>
              <a:rPr lang="de-DE" sz="3200" i="1" dirty="0" err="1"/>
              <a:t>qin</a:t>
            </a:r>
            <a:r>
              <a:rPr lang="de-DE" sz="3200" i="1" dirty="0"/>
              <a:t> pH </a:t>
            </a:r>
            <a:r>
              <a:rPr lang="de-DE" sz="3200" i="1" dirty="0" err="1"/>
              <a:t>neytral</a:t>
            </a:r>
            <a:r>
              <a:rPr lang="de-DE" sz="3200" i="1" dirty="0"/>
              <a:t> </a:t>
            </a:r>
            <a:r>
              <a:rPr lang="de-DE" sz="3200" i="1" dirty="0" err="1"/>
              <a:t>va</a:t>
            </a:r>
            <a:r>
              <a:rPr lang="de-DE" sz="3200" i="1" dirty="0"/>
              <a:t> </a:t>
            </a:r>
            <a:r>
              <a:rPr lang="de-DE" sz="3200" i="1" dirty="0" err="1"/>
              <a:t>kuchsiz</a:t>
            </a:r>
            <a:r>
              <a:rPr lang="de-DE" sz="3200" i="1" dirty="0"/>
              <a:t> </a:t>
            </a:r>
            <a:r>
              <a:rPr lang="de-DE" sz="3200" i="1" dirty="0" err="1"/>
              <a:t>ishqori</a:t>
            </a:r>
            <a:r>
              <a:rPr lang="ru-RU" sz="3200" i="1" dirty="0"/>
              <a:t>у </a:t>
            </a:r>
            <a:r>
              <a:rPr lang="de-DE" sz="3200" i="1" dirty="0" err="1"/>
              <a:t>tomonga</a:t>
            </a:r>
            <a:r>
              <a:rPr lang="de-DE" sz="3200" i="1" dirty="0"/>
              <a:t> </a:t>
            </a:r>
            <a:r>
              <a:rPr lang="de-DE" sz="3200" i="1" dirty="0" err="1"/>
              <a:t>o'zgaradi</a:t>
            </a:r>
            <a:r>
              <a:rPr lang="de-DE" sz="3200" i="1" dirty="0"/>
              <a:t>, </a:t>
            </a:r>
            <a:r>
              <a:rPr lang="de-DE" sz="3200" i="1" dirty="0" err="1"/>
              <a:t>chunki</a:t>
            </a:r>
            <a:r>
              <a:rPr lang="de-DE" sz="3200" i="1" dirty="0"/>
              <a:t> </a:t>
            </a:r>
            <a:r>
              <a:rPr lang="de-DE" sz="3200" i="1" dirty="0" err="1"/>
              <a:t>glikogen</a:t>
            </a:r>
            <a:r>
              <a:rPr lang="de-DE" sz="3200" i="1" dirty="0"/>
              <a:t> </a:t>
            </a:r>
            <a:r>
              <a:rPr lang="de-DE" sz="3200" i="1" dirty="0" err="1"/>
              <a:t>moddasi</a:t>
            </a:r>
            <a:r>
              <a:rPr lang="de-DE" sz="3200" i="1" dirty="0"/>
              <a:t> </a:t>
            </a:r>
            <a:r>
              <a:rPr lang="de-DE" sz="3200" i="1" dirty="0" err="1"/>
              <a:t>yo'qoladi</a:t>
            </a:r>
            <a:r>
              <a:rPr lang="de-DE" sz="3200" i="1" dirty="0"/>
              <a:t>. </a:t>
            </a:r>
          </a:p>
          <a:p>
            <a:r>
              <a:rPr lang="de-DE" sz="3200" i="1" dirty="0" err="1"/>
              <a:t>Jinsiy</a:t>
            </a:r>
            <a:r>
              <a:rPr lang="de-DE" sz="3200" i="1" dirty="0"/>
              <a:t> </a:t>
            </a:r>
            <a:r>
              <a:rPr lang="de-DE" sz="3200" i="1" dirty="0" err="1"/>
              <a:t>yetilish</a:t>
            </a:r>
            <a:r>
              <a:rPr lang="de-DE" sz="3200" i="1" dirty="0"/>
              <a:t> </a:t>
            </a:r>
            <a:r>
              <a:rPr lang="de-DE" sz="3200" i="1" dirty="0" err="1"/>
              <a:t>davrida</a:t>
            </a:r>
            <a:r>
              <a:rPr lang="de-DE" sz="3200" i="1" dirty="0"/>
              <a:t> </a:t>
            </a:r>
            <a:r>
              <a:rPr lang="de-DE" sz="3200" i="1" dirty="0" err="1"/>
              <a:t>organizm</a:t>
            </a:r>
            <a:r>
              <a:rPr lang="de-DE" sz="3200" i="1" dirty="0"/>
              <a:t> da </a:t>
            </a:r>
            <a:r>
              <a:rPr lang="de-DE" sz="3200" i="1" dirty="0" err="1"/>
              <a:t>estrogen</a:t>
            </a:r>
            <a:r>
              <a:rPr lang="de-DE" sz="3200" i="1" dirty="0"/>
              <a:t> </a:t>
            </a:r>
            <a:r>
              <a:rPr lang="de-DE" sz="3200" i="1" dirty="0" err="1"/>
              <a:t>gorm</a:t>
            </a:r>
            <a:r>
              <a:rPr lang="de-DE" sz="3200" i="1" dirty="0"/>
              <a:t> </a:t>
            </a:r>
            <a:r>
              <a:rPr lang="de-DE" sz="3200" i="1" dirty="0" err="1"/>
              <a:t>onl</a:t>
            </a:r>
            <a:r>
              <a:rPr lang="de-DE" sz="3200" i="1" dirty="0"/>
              <a:t> </a:t>
            </a:r>
            <a:r>
              <a:rPr lang="de-DE" sz="3200" i="1" dirty="0" err="1"/>
              <a:t>ari</a:t>
            </a:r>
            <a:r>
              <a:rPr lang="de-DE" sz="3200" i="1" dirty="0"/>
              <a:t> </a:t>
            </a:r>
            <a:r>
              <a:rPr lang="de-DE" sz="3200" i="1" dirty="0" err="1"/>
              <a:t>ishlab</a:t>
            </a:r>
            <a:r>
              <a:rPr lang="de-DE" sz="3200" i="1" dirty="0"/>
              <a:t> </a:t>
            </a:r>
            <a:r>
              <a:rPr lang="de-DE" sz="3200" i="1" dirty="0" err="1"/>
              <a:t>chiqariladi</a:t>
            </a:r>
            <a:r>
              <a:rPr lang="de-DE" sz="3200" i="1" dirty="0"/>
              <a:t> </a:t>
            </a:r>
            <a:r>
              <a:rPr lang="de-DE" sz="3200" i="1" dirty="0" err="1"/>
              <a:t>va</a:t>
            </a:r>
            <a:r>
              <a:rPr lang="de-DE" sz="3200" i="1" dirty="0"/>
              <a:t> </a:t>
            </a:r>
            <a:r>
              <a:rPr lang="de-DE" sz="3200" i="1" dirty="0" err="1"/>
              <a:t>qin</a:t>
            </a:r>
            <a:r>
              <a:rPr lang="de-DE" sz="3200" i="1" dirty="0"/>
              <a:t> pH </a:t>
            </a:r>
            <a:r>
              <a:rPr lang="de-DE" sz="3200" i="1" dirty="0" err="1"/>
              <a:t>yana</a:t>
            </a:r>
            <a:r>
              <a:rPr lang="de-DE" sz="3200" i="1" dirty="0"/>
              <a:t> </a:t>
            </a:r>
            <a:r>
              <a:rPr lang="de-DE" sz="3200" i="1" dirty="0" err="1"/>
              <a:t>nordon</a:t>
            </a:r>
            <a:r>
              <a:rPr lang="de-DE" sz="3200" i="1" dirty="0"/>
              <a:t> </a:t>
            </a:r>
            <a:r>
              <a:rPr lang="de-DE" sz="3200" i="1" dirty="0" err="1"/>
              <a:t>tomonga</a:t>
            </a:r>
            <a:r>
              <a:rPr lang="de-DE" sz="3200" i="1" dirty="0"/>
              <a:t> </a:t>
            </a:r>
            <a:r>
              <a:rPr lang="de-DE" sz="3200" i="1" dirty="0" err="1"/>
              <a:t>o'zgaradi</a:t>
            </a:r>
            <a:r>
              <a:rPr lang="de-DE" sz="3200" i="1" dirty="0"/>
              <a:t> (pH^4,0-4,2). Bunda </a:t>
            </a:r>
            <a:r>
              <a:rPr lang="de-DE" sz="3200" i="1" dirty="0" err="1"/>
              <a:t>Doderleyn</a:t>
            </a:r>
            <a:r>
              <a:rPr lang="de-DE" sz="3200" i="1" dirty="0"/>
              <a:t> </a:t>
            </a:r>
            <a:r>
              <a:rPr lang="de-DE" sz="3200" i="1" dirty="0" err="1"/>
              <a:t>tayoqchalari</a:t>
            </a:r>
            <a:r>
              <a:rPr lang="de-DE" sz="3200" i="1" dirty="0"/>
              <a:t> </a:t>
            </a:r>
            <a:r>
              <a:rPr lang="de-DE" sz="3200" i="1" dirty="0" err="1"/>
              <a:t>ko'payadi</a:t>
            </a:r>
            <a:r>
              <a:rPr lang="de-DE" sz="3200" i="1" dirty="0"/>
              <a:t>.</a:t>
            </a:r>
          </a:p>
          <a:p>
            <a:r>
              <a:rPr lang="de-DE" sz="3200" i="1" dirty="0" err="1"/>
              <a:t>Hayz</a:t>
            </a:r>
            <a:r>
              <a:rPr lang="de-DE" sz="3200" i="1" dirty="0"/>
              <a:t> </a:t>
            </a:r>
            <a:r>
              <a:rPr lang="de-DE" sz="3200" i="1" dirty="0" err="1"/>
              <a:t>davrida</a:t>
            </a:r>
            <a:r>
              <a:rPr lang="de-DE" sz="3200" i="1" dirty="0"/>
              <a:t> </a:t>
            </a:r>
            <a:r>
              <a:rPr lang="de-DE" sz="3200" i="1" dirty="0" err="1"/>
              <a:t>ham</a:t>
            </a:r>
            <a:r>
              <a:rPr lang="de-DE" sz="3200" i="1" dirty="0"/>
              <a:t> </a:t>
            </a:r>
            <a:r>
              <a:rPr lang="de-DE" sz="3200" i="1" dirty="0" err="1"/>
              <a:t>o'zgarishlar</a:t>
            </a:r>
            <a:r>
              <a:rPr lang="de-DE" sz="3200" i="1" dirty="0"/>
              <a:t> </a:t>
            </a:r>
            <a:r>
              <a:rPr lang="de-DE" sz="3200" i="1" dirty="0" err="1"/>
              <a:t>kuzatiladi</a:t>
            </a:r>
            <a:r>
              <a:rPr lang="de-DE" sz="3200" i="1" dirty="0"/>
              <a:t>, </a:t>
            </a:r>
            <a:r>
              <a:rPr lang="de-DE" sz="3200" i="1" dirty="0" err="1"/>
              <a:t>chunki</a:t>
            </a:r>
            <a:r>
              <a:rPr lang="de-DE" sz="3200" i="1" dirty="0"/>
              <a:t> </a:t>
            </a:r>
            <a:r>
              <a:rPr lang="de-DE" sz="3200" i="1" dirty="0" err="1"/>
              <a:t>bu</a:t>
            </a:r>
            <a:r>
              <a:rPr lang="de-DE" sz="3200" i="1" dirty="0"/>
              <a:t> </a:t>
            </a:r>
            <a:r>
              <a:rPr lang="de-DE" sz="3200" i="1" dirty="0" err="1"/>
              <a:t>vaqtda</a:t>
            </a:r>
            <a:r>
              <a:rPr lang="de-DE" sz="3200" i="1" dirty="0"/>
              <a:t> </a:t>
            </a:r>
            <a:r>
              <a:rPr lang="de-DE" sz="3200" i="1" dirty="0" err="1"/>
              <a:t>qin</a:t>
            </a:r>
            <a:r>
              <a:rPr lang="de-DE" sz="3200" i="1" dirty="0"/>
              <a:t> pH </a:t>
            </a:r>
            <a:r>
              <a:rPr lang="de-DE" sz="3200" i="1" dirty="0" err="1"/>
              <a:t>ishqoriy</a:t>
            </a:r>
            <a:r>
              <a:rPr lang="de-DE" sz="3200" i="1" dirty="0"/>
              <a:t> </a:t>
            </a:r>
            <a:r>
              <a:rPr lang="de-DE" sz="3200" i="1" dirty="0" err="1"/>
              <a:t>tomonga</a:t>
            </a:r>
            <a:r>
              <a:rPr lang="de-DE" sz="3200" i="1" dirty="0"/>
              <a:t> </a:t>
            </a:r>
            <a:r>
              <a:rPr lang="de-DE" sz="3200" i="1" dirty="0" err="1"/>
              <a:t>o'zgaradi</a:t>
            </a:r>
            <a:r>
              <a:rPr lang="de-DE" sz="3200" i="1" dirty="0"/>
              <a:t> </a:t>
            </a:r>
            <a:r>
              <a:rPr lang="de-DE" sz="3200" i="1" dirty="0" err="1"/>
              <a:t>va</a:t>
            </a:r>
            <a:r>
              <a:rPr lang="de-DE" sz="3200" i="1" dirty="0"/>
              <a:t> har </a:t>
            </a:r>
            <a:r>
              <a:rPr lang="de-DE" sz="3200" i="1" dirty="0" err="1"/>
              <a:t>xil</a:t>
            </a:r>
            <a:r>
              <a:rPr lang="de-DE" sz="3200" i="1" dirty="0"/>
              <a:t> </a:t>
            </a:r>
            <a:r>
              <a:rPr lang="de-DE" sz="3200" i="1" dirty="0" err="1"/>
              <a:t>mikroorganizmlar</a:t>
            </a:r>
            <a:r>
              <a:rPr lang="de-DE" sz="3200" i="1" dirty="0"/>
              <a:t> (</a:t>
            </a:r>
            <a:r>
              <a:rPr lang="de-DE" sz="3200" i="1" dirty="0" err="1"/>
              <a:t>stafilokokk</a:t>
            </a:r>
            <a:r>
              <a:rPr lang="de-DE" sz="3200" i="1" dirty="0"/>
              <a:t>, </a:t>
            </a:r>
            <a:r>
              <a:rPr lang="de-DE" sz="3200" i="1" dirty="0" err="1"/>
              <a:t>nogemolitik</a:t>
            </a:r>
            <a:r>
              <a:rPr lang="de-DE" sz="3200" i="1" dirty="0"/>
              <a:t> </a:t>
            </a:r>
            <a:r>
              <a:rPr lang="de-DE" sz="3200" i="1" dirty="0" err="1"/>
              <a:t>streptokokk</a:t>
            </a:r>
            <a:r>
              <a:rPr lang="de-DE" sz="3200" i="1" dirty="0"/>
              <a:t>, </a:t>
            </a:r>
            <a:r>
              <a:rPr lang="de-DE" sz="3200" i="1" dirty="0" err="1"/>
              <a:t>mikoplazma</a:t>
            </a:r>
            <a:r>
              <a:rPr lang="de-DE" sz="3200" i="1" dirty="0"/>
              <a:t>, </a:t>
            </a:r>
            <a:r>
              <a:rPr lang="de-DE" sz="3200" i="1" dirty="0" err="1"/>
              <a:t>achitqisimon</a:t>
            </a:r>
            <a:r>
              <a:rPr lang="de-DE" sz="3200" i="1" dirty="0"/>
              <a:t> </a:t>
            </a:r>
            <a:r>
              <a:rPr lang="de-DE" sz="3200" i="1" dirty="0" err="1"/>
              <a:t>zambu</a:t>
            </a:r>
            <a:r>
              <a:rPr lang="de-DE" sz="3200" i="1" dirty="0"/>
              <a:t> </a:t>
            </a:r>
            <a:r>
              <a:rPr lang="de-DE" sz="3200" i="1" dirty="0" err="1"/>
              <a:t>rug'lar</a:t>
            </a:r>
            <a:r>
              <a:rPr lang="de-DE" sz="3200" i="1" dirty="0"/>
              <a:t> </a:t>
            </a:r>
            <a:r>
              <a:rPr lang="de-DE" sz="3200" i="1" dirty="0" err="1"/>
              <a:t>va</a:t>
            </a:r>
            <a:r>
              <a:rPr lang="de-DE" sz="3200" i="1" dirty="0"/>
              <a:t> </a:t>
            </a:r>
            <a:r>
              <a:rPr lang="de-DE" sz="3200" i="1" dirty="0" err="1"/>
              <a:t>protozoalar</a:t>
            </a:r>
            <a:r>
              <a:rPr lang="de-DE" sz="3200" i="1" dirty="0"/>
              <a:t>) </a:t>
            </a:r>
            <a:r>
              <a:rPr lang="de-DE" sz="3200" i="1" dirty="0" err="1"/>
              <a:t>ko'payishiga</a:t>
            </a:r>
            <a:r>
              <a:rPr lang="de-DE" sz="3200" i="1" dirty="0"/>
              <a:t> </a:t>
            </a:r>
            <a:r>
              <a:rPr lang="de-DE" sz="3200" i="1" dirty="0" err="1"/>
              <a:t>qulay</a:t>
            </a:r>
            <a:r>
              <a:rPr lang="de-DE" sz="3200" i="1" dirty="0"/>
              <a:t> </a:t>
            </a:r>
            <a:r>
              <a:rPr lang="de-DE" sz="3200" i="1" dirty="0" err="1"/>
              <a:t>sharoit</a:t>
            </a:r>
            <a:r>
              <a:rPr lang="de-DE" sz="3200" i="1" dirty="0"/>
              <a:t> </a:t>
            </a:r>
            <a:r>
              <a:rPr lang="de-DE" sz="3200" i="1" dirty="0" err="1"/>
              <a:t>yaratiladi</a:t>
            </a:r>
            <a:r>
              <a:rPr lang="de-DE" sz="3200" i="1" dirty="0"/>
              <a:t>.</a:t>
            </a:r>
            <a:endParaRPr lang="ru-RU" sz="3200" i="1" dirty="0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3A245130-422E-4D4F-9E9D-816C5B1CA17C}"/>
              </a:ext>
            </a:extLst>
          </p:cNvPr>
          <p:cNvSpPr/>
          <p:nvPr/>
        </p:nvSpPr>
        <p:spPr>
          <a:xfrm>
            <a:off x="15833626" y="6515100"/>
            <a:ext cx="2237288" cy="3352800"/>
          </a:xfrm>
          <a:custGeom>
            <a:avLst/>
            <a:gdLst/>
            <a:ahLst/>
            <a:cxnLst/>
            <a:rect l="l" t="t" r="r" b="b"/>
            <a:pathLst>
              <a:path w="1239802" h="1775933">
                <a:moveTo>
                  <a:pt x="0" y="0"/>
                </a:moveTo>
                <a:lnTo>
                  <a:pt x="1239802" y="0"/>
                </a:lnTo>
                <a:lnTo>
                  <a:pt x="1239802" y="1775932"/>
                </a:lnTo>
                <a:lnTo>
                  <a:pt x="0" y="17759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980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75647" y="5143500"/>
            <a:ext cx="8801775" cy="8633722"/>
          </a:xfrm>
          <a:custGeom>
            <a:avLst/>
            <a:gdLst/>
            <a:ahLst/>
            <a:cxnLst/>
            <a:rect l="l" t="t" r="r" b="b"/>
            <a:pathLst>
              <a:path w="8801775" h="8633722">
                <a:moveTo>
                  <a:pt x="8801776" y="0"/>
                </a:moveTo>
                <a:lnTo>
                  <a:pt x="0" y="0"/>
                </a:lnTo>
                <a:lnTo>
                  <a:pt x="0" y="8633722"/>
                </a:lnTo>
                <a:lnTo>
                  <a:pt x="8801776" y="8633722"/>
                </a:lnTo>
                <a:lnTo>
                  <a:pt x="88017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62000" y="41630"/>
            <a:ext cx="15163800" cy="118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0189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1E5B82"/>
                </a:solidFill>
                <a:latin typeface="Codec Pro ExtraBold"/>
              </a:rPr>
              <a:t>Ichaklar</a:t>
            </a:r>
            <a:r>
              <a:rPr lang="en-US" sz="6000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6000" dirty="0" err="1">
                <a:solidFill>
                  <a:srgbClr val="1E5B82"/>
                </a:solidFill>
                <a:latin typeface="Codec Pro ExtraBold"/>
              </a:rPr>
              <a:t>mikroflorasi</a:t>
            </a:r>
            <a:r>
              <a:rPr lang="en-US" sz="6000" dirty="0">
                <a:solidFill>
                  <a:srgbClr val="1E5B82"/>
                </a:solidFill>
                <a:latin typeface="Codec Pro ExtraBold"/>
              </a:rPr>
              <a:t>.</a:t>
            </a:r>
          </a:p>
        </p:txBody>
      </p:sp>
      <p:sp>
        <p:nvSpPr>
          <p:cNvPr id="37" name="Freeform 37"/>
          <p:cNvSpPr/>
          <p:nvPr/>
        </p:nvSpPr>
        <p:spPr>
          <a:xfrm flipH="1">
            <a:off x="16089778" y="269653"/>
            <a:ext cx="2148312" cy="2092814"/>
          </a:xfrm>
          <a:custGeom>
            <a:avLst/>
            <a:gdLst/>
            <a:ahLst/>
            <a:cxnLst/>
            <a:rect l="l" t="t" r="r" b="b"/>
            <a:pathLst>
              <a:path w="2148312" h="2092814">
                <a:moveTo>
                  <a:pt x="2148312" y="0"/>
                </a:moveTo>
                <a:lnTo>
                  <a:pt x="0" y="0"/>
                </a:lnTo>
                <a:lnTo>
                  <a:pt x="0" y="2092814"/>
                </a:lnTo>
                <a:lnTo>
                  <a:pt x="2148312" y="2092814"/>
                </a:lnTo>
                <a:lnTo>
                  <a:pt x="214831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7259300" y="5448300"/>
            <a:ext cx="811614" cy="789633"/>
          </a:xfrm>
          <a:custGeom>
            <a:avLst/>
            <a:gdLst/>
            <a:ahLst/>
            <a:cxnLst/>
            <a:rect l="l" t="t" r="r" b="b"/>
            <a:pathLst>
              <a:path w="811614" h="789633">
                <a:moveTo>
                  <a:pt x="0" y="0"/>
                </a:moveTo>
                <a:lnTo>
                  <a:pt x="811614" y="0"/>
                </a:lnTo>
                <a:lnTo>
                  <a:pt x="811614" y="789633"/>
                </a:lnTo>
                <a:lnTo>
                  <a:pt x="0" y="7896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ru-RU" dirty="0"/>
          </a:p>
        </p:txBody>
      </p:sp>
      <p:sp>
        <p:nvSpPr>
          <p:cNvPr id="39" name="Freeform 39"/>
          <p:cNvSpPr/>
          <p:nvPr/>
        </p:nvSpPr>
        <p:spPr>
          <a:xfrm>
            <a:off x="16135234" y="9227714"/>
            <a:ext cx="811614" cy="789633"/>
          </a:xfrm>
          <a:custGeom>
            <a:avLst/>
            <a:gdLst/>
            <a:ahLst/>
            <a:cxnLst/>
            <a:rect l="l" t="t" r="r" b="b"/>
            <a:pathLst>
              <a:path w="811614" h="789633">
                <a:moveTo>
                  <a:pt x="0" y="0"/>
                </a:moveTo>
                <a:lnTo>
                  <a:pt x="811614" y="0"/>
                </a:lnTo>
                <a:lnTo>
                  <a:pt x="811614" y="789632"/>
                </a:lnTo>
                <a:lnTo>
                  <a:pt x="0" y="7896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8D19EC-9563-49B9-A68E-383BDC30F926}"/>
              </a:ext>
            </a:extLst>
          </p:cNvPr>
          <p:cNvSpPr/>
          <p:nvPr/>
        </p:nvSpPr>
        <p:spPr>
          <a:xfrm>
            <a:off x="762000" y="1364967"/>
            <a:ext cx="14941426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i="1" dirty="0" err="1"/>
              <a:t>Yo‘g‘on</a:t>
            </a:r>
            <a:r>
              <a:rPr lang="de-DE" sz="3200" b="1" i="1" dirty="0"/>
              <a:t> </a:t>
            </a:r>
            <a:r>
              <a:rPr lang="de-DE" sz="3200" b="1" i="1" dirty="0" err="1"/>
              <a:t>ichak</a:t>
            </a:r>
            <a:r>
              <a:rPr lang="de-DE" sz="3200" b="1" i="1" dirty="0"/>
              <a:t> </a:t>
            </a:r>
            <a:r>
              <a:rPr lang="de-DE" sz="3200" i="1" dirty="0" err="1"/>
              <a:t>odam</a:t>
            </a:r>
            <a:r>
              <a:rPr lang="de-DE" sz="3200" i="1" dirty="0"/>
              <a:t> </a:t>
            </a:r>
            <a:r>
              <a:rPr lang="de-DE" sz="3200" i="1" dirty="0" err="1"/>
              <a:t>organizmi</a:t>
            </a:r>
            <a:r>
              <a:rPr lang="de-DE" sz="3200" i="1" dirty="0"/>
              <a:t> </a:t>
            </a:r>
            <a:r>
              <a:rPr lang="de-DE" sz="3200" i="1" dirty="0" err="1"/>
              <a:t>bioptatlari</a:t>
            </a:r>
            <a:r>
              <a:rPr lang="de-DE" sz="3200" i="1" dirty="0"/>
              <a:t> </a:t>
            </a:r>
            <a:r>
              <a:rPr lang="de-DE" sz="3200" i="1" dirty="0" err="1"/>
              <a:t>ichida</a:t>
            </a:r>
            <a:r>
              <a:rPr lang="de-DE" sz="3200" i="1" dirty="0"/>
              <a:t> eng </a:t>
            </a:r>
            <a:r>
              <a:rPr lang="de-DE" sz="3200" i="1" dirty="0" err="1"/>
              <a:t>ko'p</a:t>
            </a:r>
            <a:r>
              <a:rPr lang="de-DE" sz="3200" i="1" dirty="0"/>
              <a:t> </a:t>
            </a:r>
            <a:r>
              <a:rPr lang="de-DE" sz="3200" i="1" dirty="0" err="1"/>
              <a:t>mikrob</a:t>
            </a:r>
            <a:r>
              <a:rPr lang="de-DE" sz="3200" i="1" dirty="0"/>
              <a:t> </a:t>
            </a:r>
            <a:r>
              <a:rPr lang="de-DE" sz="3200" i="1" dirty="0" err="1"/>
              <a:t>tutuvchi</a:t>
            </a:r>
            <a:r>
              <a:rPr lang="de-DE" sz="3200" i="1" dirty="0"/>
              <a:t> </a:t>
            </a:r>
            <a:r>
              <a:rPr lang="de-DE" sz="3200" i="1" dirty="0" err="1"/>
              <a:t>joy</a:t>
            </a:r>
            <a:r>
              <a:rPr lang="de-DE" sz="3200" i="1" dirty="0"/>
              <a:t> </a:t>
            </a:r>
            <a:r>
              <a:rPr lang="de-DE" sz="3200" i="1" dirty="0" err="1"/>
              <a:t>hisoblanadi</a:t>
            </a:r>
            <a:r>
              <a:rPr lang="de-DE" sz="3200" i="1" dirty="0"/>
              <a:t>. 1 g </a:t>
            </a:r>
            <a:r>
              <a:rPr lang="de-DE" sz="3200" i="1" dirty="0" err="1"/>
              <a:t>najasda</a:t>
            </a:r>
            <a:r>
              <a:rPr lang="de-DE" sz="3200" i="1" dirty="0"/>
              <a:t> 109— 1011 </a:t>
            </a:r>
            <a:r>
              <a:rPr lang="de-DE" sz="3200" i="1" dirty="0" err="1"/>
              <a:t>ta</a:t>
            </a:r>
            <a:r>
              <a:rPr lang="de-DE" sz="3200" i="1" dirty="0"/>
              <a:t> 500 </a:t>
            </a:r>
            <a:r>
              <a:rPr lang="de-DE" sz="3200" i="1" dirty="0" err="1"/>
              <a:t>turdan</a:t>
            </a:r>
            <a:r>
              <a:rPr lang="de-DE" sz="3200" i="1" dirty="0"/>
              <a:t> </a:t>
            </a:r>
            <a:r>
              <a:rPr lang="de-DE" sz="3200" i="1" dirty="0" err="1"/>
              <a:t>ortiq</a:t>
            </a:r>
            <a:r>
              <a:rPr lang="de-DE" sz="3200" i="1" dirty="0"/>
              <a:t> </a:t>
            </a:r>
            <a:r>
              <a:rPr lang="de-DE" sz="3200" i="1" dirty="0" err="1"/>
              <a:t>mikroorganizm</a:t>
            </a:r>
            <a:r>
              <a:rPr lang="de-DE" sz="3200" i="1" dirty="0"/>
              <a:t> </a:t>
            </a:r>
            <a:r>
              <a:rPr lang="de-DE" sz="3200" i="1" dirty="0" err="1"/>
              <a:t>uchraydi</a:t>
            </a:r>
            <a:r>
              <a:rPr lang="de-DE" sz="3200" i="1" dirty="0"/>
              <a:t>. </a:t>
            </a:r>
            <a:r>
              <a:rPr lang="de-DE" sz="3200" i="1" dirty="0" err="1"/>
              <a:t>Odam</a:t>
            </a:r>
            <a:r>
              <a:rPr lang="de-DE" sz="3200" i="1" dirty="0"/>
              <a:t> </a:t>
            </a:r>
            <a:r>
              <a:rPr lang="de-DE" sz="3200" i="1" dirty="0" err="1"/>
              <a:t>kuniga</a:t>
            </a:r>
            <a:r>
              <a:rPr lang="de-DE" sz="3200" i="1" dirty="0"/>
              <a:t> </a:t>
            </a:r>
            <a:r>
              <a:rPr lang="de-DE" sz="3200" i="1" dirty="0" err="1"/>
              <a:t>najas</a:t>
            </a:r>
            <a:r>
              <a:rPr lang="de-DE" sz="3200" i="1" dirty="0"/>
              <a:t> </a:t>
            </a:r>
            <a:r>
              <a:rPr lang="de-DE" sz="3200" i="1" dirty="0" err="1"/>
              <a:t>bilan</a:t>
            </a:r>
            <a:r>
              <a:rPr lang="de-DE" sz="3200" i="1" dirty="0"/>
              <a:t> 17*1012 </a:t>
            </a:r>
            <a:r>
              <a:rPr lang="de-DE" sz="3200" i="1" dirty="0" err="1"/>
              <a:t>mikroblarni</a:t>
            </a:r>
            <a:r>
              <a:rPr lang="de-DE" sz="3200" i="1" dirty="0"/>
              <a:t> </a:t>
            </a:r>
            <a:r>
              <a:rPr lang="de-DE" sz="3200" i="1" dirty="0" err="1"/>
              <a:t>tashqariga</a:t>
            </a:r>
            <a:r>
              <a:rPr lang="de-DE" sz="3200" i="1" dirty="0"/>
              <a:t> </a:t>
            </a:r>
            <a:r>
              <a:rPr lang="de-DE" sz="3200" i="1" dirty="0" err="1"/>
              <a:t>chiqaradi</a:t>
            </a:r>
            <a:r>
              <a:rPr lang="de-DE" sz="3200" i="1" dirty="0"/>
              <a:t>. Obligat </a:t>
            </a:r>
            <a:r>
              <a:rPr lang="de-DE" sz="3200" i="1" dirty="0" err="1"/>
              <a:t>mikrofloraning</a:t>
            </a:r>
            <a:r>
              <a:rPr lang="de-DE" sz="3200" i="1" dirty="0"/>
              <a:t> 98 -99 % anaerob </a:t>
            </a:r>
            <a:r>
              <a:rPr lang="de-DE" sz="3200" i="1" dirty="0" err="1"/>
              <a:t>mikroorganizmlar</a:t>
            </a:r>
            <a:r>
              <a:rPr lang="de-DE" sz="3200" i="1" dirty="0"/>
              <a:t> — </a:t>
            </a:r>
            <a:r>
              <a:rPr lang="de-DE" sz="3200" i="1" u="sng" dirty="0" err="1"/>
              <a:t>bakteroid</a:t>
            </a:r>
            <a:r>
              <a:rPr lang="de-DE" sz="3200" i="1" u="sng" dirty="0"/>
              <a:t>, </a:t>
            </a:r>
            <a:r>
              <a:rPr lang="de-DE" sz="3200" i="1" u="sng" dirty="0" err="1"/>
              <a:t>bifidobakteriya</a:t>
            </a:r>
            <a:r>
              <a:rPr lang="de-DE" sz="3200" i="1" u="sng" dirty="0"/>
              <a:t>, </a:t>
            </a:r>
            <a:r>
              <a:rPr lang="de-DE" sz="3200" i="1" u="sng" dirty="0" err="1"/>
              <a:t>laktobakteriya</a:t>
            </a:r>
            <a:r>
              <a:rPr lang="de-DE" sz="3200" i="1" u="sng" dirty="0"/>
              <a:t>, </a:t>
            </a:r>
            <a:r>
              <a:rPr lang="de-DE" sz="3200" i="1" u="sng" dirty="0" err="1"/>
              <a:t>fuzofcakteriya</a:t>
            </a:r>
            <a:r>
              <a:rPr lang="de-DE" sz="3200" i="1" u="sng" dirty="0"/>
              <a:t>, </a:t>
            </a:r>
            <a:r>
              <a:rPr lang="de-DE" sz="3200" i="1" u="sng" dirty="0" err="1"/>
              <a:t>peptokokk</a:t>
            </a:r>
            <a:r>
              <a:rPr lang="de-DE" sz="3200" i="1" u="sng" dirty="0"/>
              <a:t>, </a:t>
            </a:r>
            <a:r>
              <a:rPr lang="de-DE" sz="3200" i="1" u="sng" dirty="0" err="1"/>
              <a:t>klostridiya</a:t>
            </a:r>
            <a:r>
              <a:rPr lang="de-DE" sz="3200" i="1" u="sng" dirty="0"/>
              <a:t>, </a:t>
            </a:r>
            <a:r>
              <a:rPr lang="de-DE" sz="3200" i="1" u="sng" dirty="0" err="1"/>
              <a:t>korinebakteriya</a:t>
            </a:r>
            <a:r>
              <a:rPr lang="de-DE" sz="3200" i="1" u="sng" dirty="0"/>
              <a:t>, </a:t>
            </a:r>
            <a:r>
              <a:rPr lang="de-DE" sz="3200" i="1" u="sng" dirty="0" err="1"/>
              <a:t>peptostreptokokk</a:t>
            </a:r>
            <a:r>
              <a:rPr lang="de-DE" sz="3200" i="1" u="sng" dirty="0"/>
              <a:t> </a:t>
            </a:r>
            <a:r>
              <a:rPr lang="de-DE" sz="3200" i="1" dirty="0" err="1"/>
              <a:t>va</a:t>
            </a:r>
            <a:r>
              <a:rPr lang="de-DE" sz="3200" i="1" dirty="0"/>
              <a:t> </a:t>
            </a:r>
            <a:r>
              <a:rPr lang="de-DE" sz="3200" i="1" dirty="0" err="1"/>
              <a:t>boshqalar</a:t>
            </a:r>
            <a:r>
              <a:rPr lang="de-DE" sz="3200" i="1" dirty="0"/>
              <a:t> </a:t>
            </a:r>
            <a:r>
              <a:rPr lang="de-DE" sz="3200" i="1" dirty="0" err="1"/>
              <a:t>hisoblanadi</a:t>
            </a:r>
            <a:r>
              <a:rPr lang="de-DE" sz="3200" i="1" dirty="0"/>
              <a:t>. Fakultativ </a:t>
            </a:r>
            <a:r>
              <a:rPr lang="de-DE" sz="3200" i="1" dirty="0" err="1"/>
              <a:t>anaeroblar</a:t>
            </a:r>
            <a:r>
              <a:rPr lang="de-DE" sz="3200" i="1" dirty="0"/>
              <a:t> — </a:t>
            </a:r>
            <a:r>
              <a:rPr lang="de-DE" sz="3200" i="1" dirty="0" err="1"/>
              <a:t>E.coli</a:t>
            </a:r>
            <a:r>
              <a:rPr lang="de-DE" sz="3200" i="1" dirty="0"/>
              <a:t>, Str. faecalis, </a:t>
            </a:r>
            <a:r>
              <a:rPr lang="de-DE" sz="3200" i="1" dirty="0" err="1"/>
              <a:t>Enteirobacter</a:t>
            </a:r>
            <a:r>
              <a:rPr lang="de-DE" sz="3200" i="1" dirty="0"/>
              <a:t>, Citrobacter </a:t>
            </a:r>
            <a:r>
              <a:rPr lang="de-DE" sz="3200" i="1" dirty="0" err="1"/>
              <a:t>va</a:t>
            </a:r>
            <a:r>
              <a:rPr lang="de-DE" sz="3200" i="1" dirty="0"/>
              <a:t> </a:t>
            </a:r>
            <a:r>
              <a:rPr lang="de-DE" sz="3200" i="1" dirty="0" err="1"/>
              <a:t>boshqalar</a:t>
            </a:r>
            <a:r>
              <a:rPr lang="de-DE" sz="3200" i="1" dirty="0"/>
              <a:t>. </a:t>
            </a:r>
            <a:r>
              <a:rPr lang="de-DE" sz="3200" i="1" dirty="0" err="1"/>
              <a:t>Ularning</a:t>
            </a:r>
            <a:r>
              <a:rPr lang="de-DE" sz="3200" i="1" dirty="0"/>
              <a:t> </a:t>
            </a:r>
            <a:r>
              <a:rPr lang="de-DE" sz="3200" i="1" dirty="0" err="1"/>
              <a:t>yo‘g‘on</a:t>
            </a:r>
            <a:r>
              <a:rPr lang="de-DE" sz="3200" i="1" dirty="0"/>
              <a:t> </a:t>
            </a:r>
            <a:r>
              <a:rPr lang="de-DE" sz="3200" i="1" dirty="0" err="1"/>
              <a:t>ichakda</a:t>
            </a:r>
            <a:r>
              <a:rPr lang="de-DE" sz="3200" i="1" dirty="0"/>
              <a:t>  </a:t>
            </a:r>
            <a:r>
              <a:rPr lang="de-DE" sz="3200" i="1" dirty="0" err="1"/>
              <a:t>bo‘lishi</a:t>
            </a:r>
            <a:r>
              <a:rPr lang="de-DE" sz="3200" i="1" dirty="0"/>
              <a:t> </a:t>
            </a:r>
            <a:r>
              <a:rPr lang="de-DE" sz="3200" i="1" dirty="0" err="1"/>
              <a:t>ichak</a:t>
            </a:r>
            <a:r>
              <a:rPr lang="de-DE" sz="3200" i="1" dirty="0"/>
              <a:t> </a:t>
            </a:r>
            <a:r>
              <a:rPr lang="de-DE" sz="3200" i="1" dirty="0" err="1"/>
              <a:t>xirurgik</a:t>
            </a:r>
            <a:r>
              <a:rPr lang="de-DE" sz="3200" i="1" dirty="0"/>
              <a:t> </a:t>
            </a:r>
            <a:r>
              <a:rPr lang="de-DE" sz="3200" i="1" dirty="0" err="1"/>
              <a:t>kasalliklarida</a:t>
            </a:r>
            <a:r>
              <a:rPr lang="de-DE" sz="3200" i="1" dirty="0"/>
              <a:t> </a:t>
            </a:r>
            <a:r>
              <a:rPr lang="de-DE" sz="3200" i="1" dirty="0" err="1"/>
              <a:t>muhim</a:t>
            </a:r>
            <a:r>
              <a:rPr lang="de-DE" sz="3200" i="1" dirty="0"/>
              <a:t> </a:t>
            </a:r>
            <a:r>
              <a:rPr lang="de-DE" sz="3200" i="1" dirty="0" err="1"/>
              <a:t>ahamiyat</a:t>
            </a:r>
            <a:r>
              <a:rPr lang="de-DE" sz="3200" i="1" dirty="0"/>
              <a:t> </a:t>
            </a:r>
            <a:r>
              <a:rPr lang="de-DE" sz="3200" i="1" dirty="0" err="1"/>
              <a:t>kasb</a:t>
            </a:r>
            <a:r>
              <a:rPr lang="de-DE" sz="3200" i="1" dirty="0"/>
              <a:t> </a:t>
            </a:r>
            <a:r>
              <a:rPr lang="de-DE" sz="3200" i="1" dirty="0" err="1"/>
              <a:t>etadi</a:t>
            </a:r>
            <a:r>
              <a:rPr lang="de-DE" sz="3200" i="1" dirty="0"/>
              <a:t>. </a:t>
            </a:r>
          </a:p>
          <a:p>
            <a:r>
              <a:rPr lang="de-DE" sz="3200" i="1" dirty="0" err="1"/>
              <a:t>Odam</a:t>
            </a:r>
            <a:r>
              <a:rPr lang="de-DE" sz="3200" i="1" dirty="0"/>
              <a:t> </a:t>
            </a:r>
            <a:r>
              <a:rPr lang="de-DE" sz="3200" i="1" dirty="0" err="1"/>
              <a:t>ichak</a:t>
            </a:r>
            <a:r>
              <a:rPr lang="de-DE" sz="3200" i="1" dirty="0"/>
              <a:t> </a:t>
            </a:r>
            <a:r>
              <a:rPr lang="de-DE" sz="3200" i="1" dirty="0" err="1"/>
              <a:t>mikroflorasi</a:t>
            </a:r>
            <a:r>
              <a:rPr lang="de-DE" sz="3200" i="1" dirty="0"/>
              <a:t> </a:t>
            </a:r>
            <a:r>
              <a:rPr lang="de-DE" sz="3200" i="1" dirty="0" err="1"/>
              <a:t>hayoti</a:t>
            </a:r>
            <a:r>
              <a:rPr lang="de-DE" sz="3200" i="1" dirty="0"/>
              <a:t> </a:t>
            </a:r>
            <a:r>
              <a:rPr lang="de-DE" sz="3200" i="1" dirty="0" err="1"/>
              <a:t>davomida</a:t>
            </a:r>
            <a:r>
              <a:rPr lang="de-DE" sz="3200" i="1" dirty="0"/>
              <a:t> </a:t>
            </a:r>
            <a:r>
              <a:rPr lang="de-DE" sz="3200" i="1" dirty="0" err="1"/>
              <a:t>o'zgaradi</a:t>
            </a:r>
            <a:r>
              <a:rPr lang="de-DE" sz="3200" i="1" dirty="0"/>
              <a:t>. </a:t>
            </a:r>
            <a:r>
              <a:rPr lang="de-DE" sz="3200" i="1" dirty="0" err="1"/>
              <a:t>Yangi</a:t>
            </a:r>
            <a:r>
              <a:rPr lang="de-DE" sz="3200" i="1" dirty="0"/>
              <a:t> </a:t>
            </a:r>
            <a:r>
              <a:rPr lang="de-DE" sz="3200" i="1" dirty="0" err="1"/>
              <a:t>tug'ilgan</a:t>
            </a:r>
            <a:r>
              <a:rPr lang="de-DE" sz="3200" i="1" dirty="0"/>
              <a:t> </a:t>
            </a:r>
            <a:r>
              <a:rPr lang="de-DE" sz="3200" i="1" dirty="0" err="1"/>
              <a:t>chaqaloqlarning</a:t>
            </a:r>
            <a:r>
              <a:rPr lang="de-DE" sz="3200" i="1" dirty="0"/>
              <a:t> </a:t>
            </a:r>
            <a:r>
              <a:rPr lang="de-DE" sz="3200" i="1" dirty="0" err="1"/>
              <a:t>ichagiga</a:t>
            </a:r>
            <a:r>
              <a:rPr lang="de-DE" sz="3200" i="1" dirty="0"/>
              <a:t> </a:t>
            </a:r>
            <a:r>
              <a:rPr lang="de-DE" sz="3200" i="1" dirty="0" err="1"/>
              <a:t>asosiy</a:t>
            </a:r>
            <a:r>
              <a:rPr lang="de-DE" sz="3200" i="1" dirty="0"/>
              <a:t> </a:t>
            </a:r>
            <a:r>
              <a:rPr lang="de-DE" sz="3200" i="1" dirty="0" err="1"/>
              <a:t>mikroflora</a:t>
            </a:r>
            <a:r>
              <a:rPr lang="de-DE" sz="3200" i="1" dirty="0"/>
              <a:t>, </a:t>
            </a:r>
            <a:r>
              <a:rPr lang="de-DE" sz="3200" i="1" dirty="0" err="1"/>
              <a:t>ona</a:t>
            </a:r>
            <a:r>
              <a:rPr lang="de-DE" sz="3200" i="1" dirty="0"/>
              <a:t> </a:t>
            </a:r>
            <a:r>
              <a:rPr lang="de-DE" sz="3200" i="1" dirty="0" err="1"/>
              <a:t>suti</a:t>
            </a:r>
            <a:r>
              <a:rPr lang="de-DE" sz="3200" i="1" dirty="0"/>
              <a:t> </a:t>
            </a:r>
            <a:r>
              <a:rPr lang="de-DE" sz="3200" i="1" dirty="0" err="1"/>
              <a:t>orqali</a:t>
            </a:r>
            <a:r>
              <a:rPr lang="de-DE" sz="3200" i="1" dirty="0"/>
              <a:t> </a:t>
            </a:r>
            <a:r>
              <a:rPr lang="de-DE" sz="3200" i="1" dirty="0" err="1"/>
              <a:t>tushadi</a:t>
            </a:r>
            <a:r>
              <a:rPr lang="de-DE" sz="3200" i="1" dirty="0"/>
              <a:t> (</a:t>
            </a:r>
            <a:r>
              <a:rPr lang="de-DE" sz="3200" i="1" dirty="0" err="1"/>
              <a:t>bifidobakteriya</a:t>
            </a:r>
            <a:r>
              <a:rPr lang="de-DE" sz="3200" i="1" dirty="0"/>
              <a:t>, L. </a:t>
            </a:r>
            <a:r>
              <a:rPr lang="de-DE" sz="3200" i="1" dirty="0" err="1"/>
              <a:t>acidophilus</a:t>
            </a:r>
            <a:r>
              <a:rPr lang="de-DE" sz="3200" i="1" dirty="0"/>
              <a:t>). </a:t>
            </a:r>
            <a:r>
              <a:rPr lang="de-DE" sz="3200" i="1" dirty="0" err="1"/>
              <a:t>Sun’iy</a:t>
            </a:r>
            <a:r>
              <a:rPr lang="de-DE" sz="3200" i="1" dirty="0"/>
              <a:t> </a:t>
            </a:r>
            <a:r>
              <a:rPr lang="de-DE" sz="3200" i="1" dirty="0" err="1"/>
              <a:t>boqiladigan</a:t>
            </a:r>
            <a:r>
              <a:rPr lang="de-DE" sz="3200" i="1" dirty="0"/>
              <a:t>, </a:t>
            </a:r>
            <a:r>
              <a:rPr lang="de-DE" sz="3200" i="1" dirty="0" err="1"/>
              <a:t>oyiga</a:t>
            </a:r>
            <a:r>
              <a:rPr lang="de-DE" sz="3200" i="1" dirty="0"/>
              <a:t> </a:t>
            </a:r>
            <a:r>
              <a:rPr lang="de-DE" sz="3200" i="1" dirty="0" err="1"/>
              <a:t>yetmay</a:t>
            </a:r>
            <a:r>
              <a:rPr lang="de-DE" sz="3200" i="1" dirty="0"/>
              <a:t> </a:t>
            </a:r>
            <a:r>
              <a:rPr lang="de-DE" sz="3200" i="1" dirty="0" err="1"/>
              <a:t>tug'ilgan</a:t>
            </a:r>
            <a:r>
              <a:rPr lang="de-DE" sz="3200" i="1" dirty="0"/>
              <a:t> </a:t>
            </a:r>
            <a:r>
              <a:rPr lang="de-DE" sz="3200" i="1" dirty="0" err="1"/>
              <a:t>va</a:t>
            </a:r>
            <a:r>
              <a:rPr lang="de-DE" sz="3200" i="1" dirty="0"/>
              <a:t> </a:t>
            </a:r>
            <a:r>
              <a:rPr lang="de-DE" sz="3200" i="1" dirty="0" err="1"/>
              <a:t>nimjon</a:t>
            </a:r>
            <a:r>
              <a:rPr lang="de-DE" sz="3200" i="1" dirty="0"/>
              <a:t> </a:t>
            </a:r>
            <a:r>
              <a:rPr lang="de-DE" sz="3200" i="1" dirty="0" err="1"/>
              <a:t>chaqaloqlar</a:t>
            </a:r>
            <a:r>
              <a:rPr lang="de-DE" sz="3200" i="1" dirty="0"/>
              <a:t> </a:t>
            </a:r>
            <a:r>
              <a:rPr lang="de-DE" sz="3200" i="1" dirty="0" err="1"/>
              <a:t>ichaklari</a:t>
            </a:r>
            <a:r>
              <a:rPr lang="de-DE" sz="3200" i="1" dirty="0"/>
              <a:t> </a:t>
            </a:r>
            <a:r>
              <a:rPr lang="de-DE" sz="3200" i="1" dirty="0" err="1"/>
              <a:t>mikrobiotsenozida</a:t>
            </a:r>
            <a:r>
              <a:rPr lang="de-DE" sz="3200" i="1" dirty="0"/>
              <a:t> </a:t>
            </a:r>
            <a:r>
              <a:rPr lang="de-DE" sz="3200" i="1" dirty="0" err="1"/>
              <a:t>bifidum</a:t>
            </a:r>
            <a:r>
              <a:rPr lang="de-DE" sz="3200" i="1" dirty="0"/>
              <a:t> </a:t>
            </a:r>
            <a:r>
              <a:rPr lang="de-DE" sz="3200" i="1" dirty="0" err="1"/>
              <a:t>bakteriyalar</a:t>
            </a:r>
            <a:r>
              <a:rPr lang="de-DE" sz="3200" i="1" dirty="0"/>
              <a:t> </a:t>
            </a:r>
            <a:r>
              <a:rPr lang="de-DE" sz="3200" i="1" dirty="0" err="1"/>
              <a:t>miqdori</a:t>
            </a:r>
            <a:r>
              <a:rPr lang="de-DE" sz="3200" i="1" dirty="0"/>
              <a:t> </a:t>
            </a:r>
            <a:r>
              <a:rPr lang="de-DE" sz="3200" i="1" dirty="0" err="1"/>
              <a:t>kamaygani</a:t>
            </a:r>
            <a:r>
              <a:rPr lang="de-DE" sz="3200" i="1" dirty="0"/>
              <a:t> </a:t>
            </a:r>
            <a:r>
              <a:rPr lang="de-DE" sz="3200" i="1" dirty="0" err="1"/>
              <a:t>aniqlangan</a:t>
            </a:r>
            <a:r>
              <a:rPr lang="de-DE" sz="3200" i="1" dirty="0"/>
              <a:t> , </a:t>
            </a:r>
            <a:r>
              <a:rPr lang="de-DE" sz="3200" i="1" dirty="0" err="1"/>
              <a:t>buning</a:t>
            </a:r>
            <a:r>
              <a:rPr lang="de-DE" sz="3200" i="1" dirty="0"/>
              <a:t> </a:t>
            </a:r>
            <a:r>
              <a:rPr lang="de-DE" sz="3200" i="1" dirty="0" err="1"/>
              <a:t>hisobiga</a:t>
            </a:r>
            <a:r>
              <a:rPr lang="de-DE" sz="3200" i="1" dirty="0"/>
              <a:t> </a:t>
            </a:r>
            <a:r>
              <a:rPr lang="de-DE" sz="3200" i="1" dirty="0" err="1"/>
              <a:t>ichak</a:t>
            </a:r>
            <a:r>
              <a:rPr lang="de-DE" sz="3200" i="1" dirty="0"/>
              <a:t> </a:t>
            </a:r>
            <a:r>
              <a:rPr lang="de-DE" sz="3200" i="1" dirty="0" err="1"/>
              <a:t>tayoqchasi</a:t>
            </a:r>
            <a:r>
              <a:rPr lang="de-DE" sz="3200" i="1" dirty="0"/>
              <a:t>, </a:t>
            </a:r>
            <a:r>
              <a:rPr lang="de-DE" sz="3200" i="1" dirty="0" err="1"/>
              <a:t>enterokokklar</a:t>
            </a:r>
            <a:r>
              <a:rPr lang="de-DE" sz="3200" i="1" dirty="0"/>
              <a:t>, </a:t>
            </a:r>
            <a:r>
              <a:rPr lang="de-DE" sz="3200" i="1" dirty="0" err="1"/>
              <a:t>stafilokokklar</a:t>
            </a:r>
            <a:r>
              <a:rPr lang="de-DE" sz="3200" i="1" dirty="0"/>
              <a:t> </a:t>
            </a:r>
            <a:r>
              <a:rPr lang="de-DE" sz="3200" i="1" dirty="0" err="1"/>
              <a:t>va</a:t>
            </a:r>
            <a:r>
              <a:rPr lang="de-DE" sz="3200" i="1" dirty="0"/>
              <a:t> </a:t>
            </a:r>
            <a:r>
              <a:rPr lang="de-DE" sz="3200" i="1" dirty="0" err="1"/>
              <a:t>laktobakteriyalar</a:t>
            </a:r>
            <a:r>
              <a:rPr lang="de-DE" sz="3200" i="1" dirty="0"/>
              <a:t> </a:t>
            </a:r>
            <a:r>
              <a:rPr lang="de-DE" sz="3200" i="1" dirty="0" err="1"/>
              <a:t>ko'payib</a:t>
            </a:r>
            <a:r>
              <a:rPr lang="de-DE" sz="3200" i="1" dirty="0"/>
              <a:t> </a:t>
            </a:r>
            <a:r>
              <a:rPr lang="de-DE" sz="3200" i="1" dirty="0" err="1"/>
              <a:t>ketadi</a:t>
            </a:r>
            <a:r>
              <a:rPr lang="de-DE" sz="3200" i="1" dirty="0"/>
              <a:t>. </a:t>
            </a:r>
            <a:r>
              <a:rPr lang="de-DE" sz="3200" i="1" dirty="0" err="1"/>
              <a:t>Sigir</a:t>
            </a:r>
            <a:r>
              <a:rPr lang="de-DE" sz="3200" i="1" dirty="0"/>
              <a:t> </a:t>
            </a:r>
            <a:r>
              <a:rPr lang="de-DE" sz="3200" i="1" dirty="0" err="1"/>
              <a:t>suti</a:t>
            </a:r>
            <a:r>
              <a:rPr lang="de-DE" sz="3200" i="1" dirty="0"/>
              <a:t> </a:t>
            </a:r>
            <a:r>
              <a:rPr lang="de-DE" sz="3200" i="1" dirty="0" err="1"/>
              <a:t>ichadigan</a:t>
            </a:r>
            <a:r>
              <a:rPr lang="de-DE" sz="3200" i="1" dirty="0"/>
              <a:t> </a:t>
            </a:r>
            <a:r>
              <a:rPr lang="de-DE" sz="3200" i="1" dirty="0" err="1"/>
              <a:t>chaqaloqlarda</a:t>
            </a:r>
            <a:r>
              <a:rPr lang="de-DE" sz="3200" i="1" dirty="0"/>
              <a:t> </a:t>
            </a:r>
            <a:r>
              <a:rPr lang="de-DE" sz="3200" i="1" dirty="0" err="1"/>
              <a:t>grammanfiy</a:t>
            </a:r>
            <a:r>
              <a:rPr lang="de-DE" sz="3200" i="1" dirty="0"/>
              <a:t> </a:t>
            </a:r>
            <a:r>
              <a:rPr lang="de-DE" sz="3200" i="1" dirty="0" err="1"/>
              <a:t>anaeroblar</a:t>
            </a:r>
            <a:r>
              <a:rPr lang="de-DE" sz="3200" i="1" dirty="0"/>
              <a:t> (</a:t>
            </a:r>
            <a:r>
              <a:rPr lang="de-DE" sz="3200" i="1" dirty="0" err="1"/>
              <a:t>enterobakteriya</a:t>
            </a:r>
            <a:r>
              <a:rPr lang="de-DE" sz="3200" i="1" dirty="0"/>
              <a:t>, </a:t>
            </a:r>
            <a:r>
              <a:rPr lang="de-DE" sz="3200" i="1" dirty="0" err="1"/>
              <a:t>kokklar</a:t>
            </a:r>
            <a:r>
              <a:rPr lang="de-DE" sz="3200" i="1" dirty="0"/>
              <a:t>) </a:t>
            </a:r>
            <a:r>
              <a:rPr lang="de-DE" sz="3200" i="1" dirty="0" err="1"/>
              <a:t>ko'p</a:t>
            </a:r>
            <a:r>
              <a:rPr lang="de-DE" sz="3200" i="1" dirty="0"/>
              <a:t> </a:t>
            </a:r>
            <a:r>
              <a:rPr lang="de-DE" sz="3200" i="1" dirty="0" err="1"/>
              <a:t>ayadi</a:t>
            </a:r>
            <a:r>
              <a:rPr lang="de-DE" sz="3200" i="1" dirty="0"/>
              <a:t>. </a:t>
            </a:r>
            <a:r>
              <a:rPr lang="de-DE" sz="3200" i="1" dirty="0" err="1"/>
              <a:t>Sun’iy</a:t>
            </a:r>
            <a:r>
              <a:rPr lang="de-DE" sz="3200" i="1" dirty="0"/>
              <a:t> </a:t>
            </a:r>
            <a:r>
              <a:rPr lang="de-DE" sz="3200" i="1" dirty="0" err="1"/>
              <a:t>ovqatlantiriladigan</a:t>
            </a:r>
            <a:r>
              <a:rPr lang="de-DE" sz="3200" i="1" dirty="0"/>
              <a:t> </a:t>
            </a:r>
            <a:r>
              <a:rPr lang="de-DE" sz="3200" i="1" dirty="0" err="1"/>
              <a:t>chaqaloqlarda</a:t>
            </a:r>
            <a:r>
              <a:rPr lang="de-DE" sz="3200" i="1" dirty="0"/>
              <a:t> </a:t>
            </a:r>
            <a:r>
              <a:rPr lang="de-DE" sz="3200" i="1" dirty="0" err="1"/>
              <a:t>onasini</a:t>
            </a:r>
            <a:r>
              <a:rPr lang="de-DE" sz="3200" i="1" dirty="0"/>
              <a:t> </a:t>
            </a:r>
            <a:r>
              <a:rPr lang="de-DE" sz="3200" i="1" dirty="0" err="1"/>
              <a:t>emgan</a:t>
            </a:r>
            <a:r>
              <a:rPr lang="de-DE" sz="3200" i="1" dirty="0"/>
              <a:t> </a:t>
            </a:r>
            <a:r>
              <a:rPr lang="de-DE" sz="3200" i="1" dirty="0" err="1"/>
              <a:t>chaqaloqlarga</a:t>
            </a:r>
            <a:r>
              <a:rPr lang="de-DE" sz="3200" i="1" dirty="0"/>
              <a:t> </a:t>
            </a:r>
            <a:r>
              <a:rPr lang="de-DE" sz="3200" i="1" dirty="0" err="1"/>
              <a:t>nisbatan</a:t>
            </a:r>
            <a:r>
              <a:rPr lang="de-DE" sz="3200" i="1" dirty="0"/>
              <a:t> </a:t>
            </a:r>
            <a:r>
              <a:rPr lang="de-DE" sz="3200" i="1" dirty="0" err="1"/>
              <a:t>ichak</a:t>
            </a:r>
            <a:r>
              <a:rPr lang="de-DE" sz="3200" i="1" dirty="0"/>
              <a:t> </a:t>
            </a:r>
            <a:r>
              <a:rPr lang="de-DE" sz="3200" i="1" dirty="0" err="1"/>
              <a:t>kasalliklari</a:t>
            </a:r>
            <a:r>
              <a:rPr lang="de-DE" sz="3200" i="1" dirty="0"/>
              <a:t> </a:t>
            </a:r>
            <a:r>
              <a:rPr lang="de-DE" sz="3200" i="1" dirty="0" err="1"/>
              <a:t>ko'proq</a:t>
            </a:r>
            <a:r>
              <a:rPr lang="de-DE" sz="3200" i="1" dirty="0"/>
              <a:t> </a:t>
            </a:r>
            <a:r>
              <a:rPr lang="de-DE" sz="3200" i="1" dirty="0" err="1"/>
              <a:t>kuzatiladi</a:t>
            </a:r>
            <a:r>
              <a:rPr lang="de-DE" sz="3200" i="1" dirty="0"/>
              <a:t>. </a:t>
            </a:r>
            <a:r>
              <a:rPr lang="de-DE" sz="3200" i="1" dirty="0" err="1"/>
              <a:t>Bolalarda</a:t>
            </a:r>
            <a:r>
              <a:rPr lang="de-DE" sz="3200" i="1" dirty="0"/>
              <a:t> m </a:t>
            </a:r>
            <a:r>
              <a:rPr lang="de-DE" sz="3200" i="1" dirty="0" err="1"/>
              <a:t>e’da-ichak</a:t>
            </a:r>
            <a:r>
              <a:rPr lang="de-DE" sz="3200" i="1" dirty="0"/>
              <a:t> </a:t>
            </a:r>
            <a:r>
              <a:rPr lang="de-DE" sz="3200" i="1" dirty="0" err="1"/>
              <a:t>mikroflorasining</a:t>
            </a:r>
            <a:r>
              <a:rPr lang="de-DE" sz="3200" i="1" dirty="0"/>
              <a:t> normal </a:t>
            </a:r>
            <a:r>
              <a:rPr lang="de-DE" sz="3200" i="1" dirty="0" err="1"/>
              <a:t>shakllanishi</a:t>
            </a:r>
            <a:r>
              <a:rPr lang="de-DE" sz="3200" i="1" dirty="0"/>
              <a:t> </a:t>
            </a:r>
            <a:r>
              <a:rPr lang="de-DE" sz="3200" i="1" dirty="0" err="1"/>
              <a:t>uchun</a:t>
            </a:r>
            <a:r>
              <a:rPr lang="de-DE" sz="3200" i="1" dirty="0"/>
              <a:t> </a:t>
            </a:r>
            <a:r>
              <a:rPr lang="de-DE" sz="3200" i="1" dirty="0" err="1"/>
              <a:t>bolani</a:t>
            </a:r>
            <a:r>
              <a:rPr lang="de-DE" sz="3200" i="1" dirty="0"/>
              <a:t> </a:t>
            </a:r>
            <a:r>
              <a:rPr lang="de-DE" sz="3200" i="1" dirty="0" err="1"/>
              <a:t>tug'ilganidan</a:t>
            </a:r>
            <a:r>
              <a:rPr lang="de-DE" sz="3200" i="1" dirty="0"/>
              <a:t> </a:t>
            </a:r>
            <a:r>
              <a:rPr lang="de-DE" sz="3200" i="1" dirty="0" err="1"/>
              <a:t>boshlab</a:t>
            </a:r>
            <a:r>
              <a:rPr lang="de-DE" sz="3200" i="1" dirty="0"/>
              <a:t> </a:t>
            </a:r>
            <a:r>
              <a:rPr lang="de-DE" sz="3200" i="1" dirty="0" err="1"/>
              <a:t>to</a:t>
            </a:r>
            <a:r>
              <a:rPr lang="de-DE" sz="3200" i="1" dirty="0"/>
              <a:t> 1—2 </a:t>
            </a:r>
            <a:r>
              <a:rPr lang="de-DE" sz="3200" i="1" dirty="0" err="1"/>
              <a:t>yoshgacha</a:t>
            </a:r>
            <a:r>
              <a:rPr lang="de-DE" sz="3200" i="1" dirty="0"/>
              <a:t> </a:t>
            </a:r>
            <a:r>
              <a:rPr lang="de-DE" sz="3200" i="1" dirty="0" err="1"/>
              <a:t>emizish</a:t>
            </a:r>
            <a:r>
              <a:rPr lang="de-DE" sz="3200" i="1" dirty="0"/>
              <a:t> </a:t>
            </a:r>
            <a:r>
              <a:rPr lang="de-DE" sz="3200" i="1" dirty="0" err="1"/>
              <a:t>juda</a:t>
            </a:r>
            <a:r>
              <a:rPr lang="de-DE" sz="3200" i="1" dirty="0"/>
              <a:t> </a:t>
            </a:r>
            <a:r>
              <a:rPr lang="de-DE" sz="3200" i="1" dirty="0" err="1"/>
              <a:t>katta</a:t>
            </a:r>
            <a:r>
              <a:rPr lang="de-DE" sz="3200" i="1" dirty="0"/>
              <a:t> </a:t>
            </a:r>
            <a:r>
              <a:rPr lang="de-DE" sz="3200" i="1" dirty="0" err="1"/>
              <a:t>ahamiyatga</a:t>
            </a:r>
            <a:r>
              <a:rPr lang="de-DE" sz="3200" i="1" dirty="0"/>
              <a:t> </a:t>
            </a:r>
            <a:r>
              <a:rPr lang="de-DE" sz="3200" i="1" dirty="0" err="1"/>
              <a:t>ega</a:t>
            </a:r>
            <a:r>
              <a:rPr lang="de-DE" sz="3200" i="1" dirty="0"/>
              <a:t>. 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2916184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75647" y="5143500"/>
            <a:ext cx="8801775" cy="8633722"/>
          </a:xfrm>
          <a:custGeom>
            <a:avLst/>
            <a:gdLst/>
            <a:ahLst/>
            <a:cxnLst/>
            <a:rect l="l" t="t" r="r" b="b"/>
            <a:pathLst>
              <a:path w="8801775" h="8633722">
                <a:moveTo>
                  <a:pt x="8801776" y="0"/>
                </a:moveTo>
                <a:lnTo>
                  <a:pt x="0" y="0"/>
                </a:lnTo>
                <a:lnTo>
                  <a:pt x="0" y="8633722"/>
                </a:lnTo>
                <a:lnTo>
                  <a:pt x="8801776" y="8633722"/>
                </a:lnTo>
                <a:lnTo>
                  <a:pt x="88017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flipH="1">
            <a:off x="16089778" y="269653"/>
            <a:ext cx="2148312" cy="2092814"/>
          </a:xfrm>
          <a:custGeom>
            <a:avLst/>
            <a:gdLst/>
            <a:ahLst/>
            <a:cxnLst/>
            <a:rect l="l" t="t" r="r" b="b"/>
            <a:pathLst>
              <a:path w="2148312" h="2092814">
                <a:moveTo>
                  <a:pt x="2148312" y="0"/>
                </a:moveTo>
                <a:lnTo>
                  <a:pt x="0" y="0"/>
                </a:lnTo>
                <a:lnTo>
                  <a:pt x="0" y="2092814"/>
                </a:lnTo>
                <a:lnTo>
                  <a:pt x="2148312" y="2092814"/>
                </a:lnTo>
                <a:lnTo>
                  <a:pt x="214831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7259300" y="5448300"/>
            <a:ext cx="811614" cy="789633"/>
          </a:xfrm>
          <a:custGeom>
            <a:avLst/>
            <a:gdLst/>
            <a:ahLst/>
            <a:cxnLst/>
            <a:rect l="l" t="t" r="r" b="b"/>
            <a:pathLst>
              <a:path w="811614" h="789633">
                <a:moveTo>
                  <a:pt x="0" y="0"/>
                </a:moveTo>
                <a:lnTo>
                  <a:pt x="811614" y="0"/>
                </a:lnTo>
                <a:lnTo>
                  <a:pt x="811614" y="789633"/>
                </a:lnTo>
                <a:lnTo>
                  <a:pt x="0" y="7896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ru-RU" dirty="0"/>
          </a:p>
        </p:txBody>
      </p:sp>
      <p:sp>
        <p:nvSpPr>
          <p:cNvPr id="39" name="Freeform 39"/>
          <p:cNvSpPr/>
          <p:nvPr/>
        </p:nvSpPr>
        <p:spPr>
          <a:xfrm>
            <a:off x="16135234" y="9227714"/>
            <a:ext cx="811614" cy="789633"/>
          </a:xfrm>
          <a:custGeom>
            <a:avLst/>
            <a:gdLst/>
            <a:ahLst/>
            <a:cxnLst/>
            <a:rect l="l" t="t" r="r" b="b"/>
            <a:pathLst>
              <a:path w="811614" h="789633">
                <a:moveTo>
                  <a:pt x="0" y="0"/>
                </a:moveTo>
                <a:lnTo>
                  <a:pt x="811614" y="0"/>
                </a:lnTo>
                <a:lnTo>
                  <a:pt x="811614" y="789632"/>
                </a:lnTo>
                <a:lnTo>
                  <a:pt x="0" y="7896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A37B15-B19E-4BB3-AFBD-C52AD20D029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6530" t="43271" r="13104" b="12500"/>
          <a:stretch/>
        </p:blipFill>
        <p:spPr>
          <a:xfrm>
            <a:off x="2477043" y="529388"/>
            <a:ext cx="13333913" cy="837617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8E9995-56B0-4A95-B69D-B6580798D6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47" y="5410200"/>
            <a:ext cx="2401396" cy="445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94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75647" y="5143500"/>
            <a:ext cx="8801775" cy="8633722"/>
          </a:xfrm>
          <a:custGeom>
            <a:avLst/>
            <a:gdLst/>
            <a:ahLst/>
            <a:cxnLst/>
            <a:rect l="l" t="t" r="r" b="b"/>
            <a:pathLst>
              <a:path w="8801775" h="8633722">
                <a:moveTo>
                  <a:pt x="8801776" y="0"/>
                </a:moveTo>
                <a:lnTo>
                  <a:pt x="0" y="0"/>
                </a:lnTo>
                <a:lnTo>
                  <a:pt x="0" y="8633722"/>
                </a:lnTo>
                <a:lnTo>
                  <a:pt x="8801776" y="8633722"/>
                </a:lnTo>
                <a:lnTo>
                  <a:pt x="88017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20897" y="41630"/>
            <a:ext cx="1193810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6000" dirty="0" err="1">
                <a:solidFill>
                  <a:srgbClr val="1E5B82"/>
                </a:solidFill>
                <a:latin typeface="Codec Pro ExtraBold"/>
              </a:rPr>
              <a:t>Xirurgik</a:t>
            </a:r>
            <a:r>
              <a:rPr lang="en-US" sz="6000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6000" dirty="0" err="1">
                <a:solidFill>
                  <a:srgbClr val="1E5B82"/>
                </a:solidFill>
                <a:latin typeface="Codec Pro ExtraBold"/>
              </a:rPr>
              <a:t>jarohatlarda</a:t>
            </a:r>
            <a:r>
              <a:rPr lang="en-US" sz="6000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6000" dirty="0" err="1">
                <a:solidFill>
                  <a:srgbClr val="1E5B82"/>
                </a:solidFill>
                <a:latin typeface="Codec Pro ExtraBold"/>
              </a:rPr>
              <a:t>bakteriyalarning</a:t>
            </a:r>
            <a:r>
              <a:rPr lang="en-US" sz="6000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6000" dirty="0" err="1">
                <a:solidFill>
                  <a:srgbClr val="1E5B82"/>
                </a:solidFill>
                <a:latin typeface="Codec Pro ExtraBold"/>
              </a:rPr>
              <a:t>ahamiyati</a:t>
            </a:r>
            <a:r>
              <a:rPr lang="en-US" sz="6000" dirty="0">
                <a:solidFill>
                  <a:srgbClr val="1E5B82"/>
                </a:solidFill>
                <a:latin typeface="Codec Pro ExtraBold"/>
              </a:rPr>
              <a:t>.</a:t>
            </a:r>
          </a:p>
        </p:txBody>
      </p:sp>
      <p:sp>
        <p:nvSpPr>
          <p:cNvPr id="37" name="Freeform 37"/>
          <p:cNvSpPr/>
          <p:nvPr/>
        </p:nvSpPr>
        <p:spPr>
          <a:xfrm flipH="1">
            <a:off x="15683041" y="78886"/>
            <a:ext cx="2148312" cy="2092814"/>
          </a:xfrm>
          <a:custGeom>
            <a:avLst/>
            <a:gdLst/>
            <a:ahLst/>
            <a:cxnLst/>
            <a:rect l="l" t="t" r="r" b="b"/>
            <a:pathLst>
              <a:path w="2148312" h="2092814">
                <a:moveTo>
                  <a:pt x="2148312" y="0"/>
                </a:moveTo>
                <a:lnTo>
                  <a:pt x="0" y="0"/>
                </a:lnTo>
                <a:lnTo>
                  <a:pt x="0" y="2092814"/>
                </a:lnTo>
                <a:lnTo>
                  <a:pt x="2148312" y="2092814"/>
                </a:lnTo>
                <a:lnTo>
                  <a:pt x="214831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7476386" y="6436925"/>
            <a:ext cx="811614" cy="789633"/>
          </a:xfrm>
          <a:custGeom>
            <a:avLst/>
            <a:gdLst/>
            <a:ahLst/>
            <a:cxnLst/>
            <a:rect l="l" t="t" r="r" b="b"/>
            <a:pathLst>
              <a:path w="811614" h="789633">
                <a:moveTo>
                  <a:pt x="0" y="0"/>
                </a:moveTo>
                <a:lnTo>
                  <a:pt x="811614" y="0"/>
                </a:lnTo>
                <a:lnTo>
                  <a:pt x="811614" y="789633"/>
                </a:lnTo>
                <a:lnTo>
                  <a:pt x="0" y="7896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9" name="Freeform 39"/>
          <p:cNvSpPr/>
          <p:nvPr/>
        </p:nvSpPr>
        <p:spPr>
          <a:xfrm>
            <a:off x="217086" y="570142"/>
            <a:ext cx="811614" cy="789633"/>
          </a:xfrm>
          <a:custGeom>
            <a:avLst/>
            <a:gdLst/>
            <a:ahLst/>
            <a:cxnLst/>
            <a:rect l="l" t="t" r="r" b="b"/>
            <a:pathLst>
              <a:path w="811614" h="789633">
                <a:moveTo>
                  <a:pt x="0" y="0"/>
                </a:moveTo>
                <a:lnTo>
                  <a:pt x="811614" y="0"/>
                </a:lnTo>
                <a:lnTo>
                  <a:pt x="811614" y="789632"/>
                </a:lnTo>
                <a:lnTo>
                  <a:pt x="0" y="7896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8D19EC-9563-49B9-A68E-383BDC30F926}"/>
              </a:ext>
            </a:extLst>
          </p:cNvPr>
          <p:cNvSpPr/>
          <p:nvPr/>
        </p:nvSpPr>
        <p:spPr>
          <a:xfrm>
            <a:off x="1828800" y="2171700"/>
            <a:ext cx="14249400" cy="592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i="1" u="sng" dirty="0" err="1"/>
              <a:t>Yuza</a:t>
            </a:r>
            <a:r>
              <a:rPr lang="ru-RU" sz="3200" i="1" u="sng" dirty="0"/>
              <a:t> </a:t>
            </a:r>
            <a:r>
              <a:rPr lang="ru-RU" sz="3200" i="1" u="sng" dirty="0" err="1"/>
              <a:t>jarohatlarida</a:t>
            </a:r>
            <a:r>
              <a:rPr lang="ru-RU" sz="3200" i="1" u="sng" dirty="0"/>
              <a:t> </a:t>
            </a:r>
            <a:r>
              <a:rPr lang="ru-RU" sz="3200" dirty="0" err="1"/>
              <a:t>asosiy</a:t>
            </a:r>
            <a:r>
              <a:rPr lang="ru-RU" sz="3200" dirty="0"/>
              <a:t> </a:t>
            </a:r>
            <a:r>
              <a:rPr lang="ru-RU" sz="3200" dirty="0" err="1"/>
              <a:t>qo’zg’atuvchisi</a:t>
            </a:r>
            <a:r>
              <a:rPr lang="ru-RU" sz="3200" dirty="0"/>
              <a:t> </a:t>
            </a:r>
            <a:r>
              <a:rPr lang="ru-RU" sz="3200" dirty="0" err="1"/>
              <a:t>bo’lib</a:t>
            </a:r>
            <a:r>
              <a:rPr lang="ru-RU" sz="3200" dirty="0"/>
              <a:t> </a:t>
            </a:r>
            <a:r>
              <a:rPr lang="ru-RU" sz="3200" b="1" i="1" dirty="0" err="1"/>
              <a:t>St.aureus</a:t>
            </a:r>
            <a:r>
              <a:rPr lang="ru-RU" sz="3200" b="1" i="1" dirty="0"/>
              <a:t> </a:t>
            </a:r>
            <a:r>
              <a:rPr lang="ru-RU" sz="3200" dirty="0"/>
              <a:t>42,3%, </a:t>
            </a:r>
            <a:r>
              <a:rPr lang="ru-RU" sz="3200" b="1" i="1" dirty="0" err="1"/>
              <a:t>S.Epidermidis</a:t>
            </a:r>
            <a:r>
              <a:rPr lang="ru-RU" sz="3200" b="1" i="1" dirty="0"/>
              <a:t> </a:t>
            </a:r>
            <a:r>
              <a:rPr lang="ru-RU" sz="3200" dirty="0"/>
              <a:t>20.4%, </a:t>
            </a:r>
            <a:r>
              <a:rPr lang="ru-RU" sz="3200" b="1" i="1" dirty="0" err="1"/>
              <a:t>Str.pyogenes</a:t>
            </a:r>
            <a:r>
              <a:rPr lang="ru-RU" sz="3200" b="1" i="1" dirty="0"/>
              <a:t> </a:t>
            </a:r>
            <a:r>
              <a:rPr lang="ru-RU" sz="3200" dirty="0"/>
              <a:t>13,5%, </a:t>
            </a:r>
            <a:r>
              <a:rPr lang="ru-RU" sz="3200" b="1" i="1" dirty="0" err="1"/>
              <a:t>E.coli</a:t>
            </a:r>
            <a:r>
              <a:rPr lang="ru-RU" sz="3200" b="1" i="1" dirty="0"/>
              <a:t> </a:t>
            </a:r>
            <a:r>
              <a:rPr lang="ru-RU" sz="3200" dirty="0"/>
              <a:t>10%, </a:t>
            </a:r>
            <a:r>
              <a:rPr lang="ru-RU" sz="3200" b="1" i="1" dirty="0" err="1"/>
              <a:t>Ps.Aurigenosa</a:t>
            </a:r>
            <a:r>
              <a:rPr lang="ru-RU" sz="3200" b="1" i="1" dirty="0"/>
              <a:t> </a:t>
            </a:r>
            <a:r>
              <a:rPr lang="ru-RU" sz="3200" dirty="0"/>
              <a:t>3,2% </a:t>
            </a:r>
            <a:r>
              <a:rPr lang="ru-RU" sz="3200" dirty="0" err="1"/>
              <a:t>va</a:t>
            </a:r>
            <a:r>
              <a:rPr lang="ru-RU" sz="3200" dirty="0"/>
              <a:t> </a:t>
            </a:r>
            <a:r>
              <a:rPr lang="ru-RU" sz="3200" dirty="0" err="1"/>
              <a:t>boshqa</a:t>
            </a:r>
            <a:r>
              <a:rPr lang="ru-RU" sz="3200" dirty="0"/>
              <a:t> </a:t>
            </a:r>
            <a:r>
              <a:rPr lang="ru-RU" sz="3200" dirty="0" err="1"/>
              <a:t>bakteriya</a:t>
            </a:r>
            <a:r>
              <a:rPr lang="ru-RU" sz="3200" dirty="0"/>
              <a:t>, </a:t>
            </a:r>
            <a:r>
              <a:rPr lang="ru-RU" sz="3200" b="1" i="1" dirty="0" err="1"/>
              <a:t>zamburug’lar</a:t>
            </a:r>
            <a:r>
              <a:rPr lang="ru-RU" sz="3200" dirty="0"/>
              <a:t> 10,9% </a:t>
            </a:r>
            <a:r>
              <a:rPr lang="ru-RU" sz="3200" dirty="0" err="1"/>
              <a:t>tashkil</a:t>
            </a:r>
            <a:r>
              <a:rPr lang="ru-RU" sz="3200" dirty="0"/>
              <a:t> </a:t>
            </a:r>
            <a:r>
              <a:rPr lang="ru-RU" sz="3200" dirty="0" err="1"/>
              <a:t>etdi</a:t>
            </a:r>
            <a:r>
              <a:rPr lang="ru-RU" sz="3200" dirty="0"/>
              <a:t>. </a:t>
            </a:r>
            <a:r>
              <a:rPr lang="ru-RU" sz="3200" dirty="0" err="1"/>
              <a:t>Asosan</a:t>
            </a:r>
            <a:r>
              <a:rPr lang="ru-RU" sz="3200" dirty="0"/>
              <a:t> </a:t>
            </a:r>
            <a:r>
              <a:rPr lang="ru-RU" sz="3200" b="1" i="1" dirty="0" err="1"/>
              <a:t>stafilakokk</a:t>
            </a:r>
            <a:r>
              <a:rPr lang="ru-RU" sz="3200" dirty="0"/>
              <a:t> </a:t>
            </a:r>
            <a:r>
              <a:rPr lang="ru-RU" sz="3200" dirty="0" err="1"/>
              <a:t>va</a:t>
            </a:r>
            <a:r>
              <a:rPr lang="ru-RU" sz="3200" dirty="0"/>
              <a:t> </a:t>
            </a:r>
            <a:r>
              <a:rPr lang="ru-RU" sz="3200" b="1" i="1" dirty="0" err="1"/>
              <a:t>streptakokklar</a:t>
            </a:r>
            <a:r>
              <a:rPr lang="ru-RU" sz="3200" dirty="0"/>
              <a:t> </a:t>
            </a:r>
            <a:r>
              <a:rPr lang="ru-RU" sz="3200" dirty="0" err="1"/>
              <a:t>birgalikda</a:t>
            </a:r>
            <a:r>
              <a:rPr lang="ru-RU" sz="3200" dirty="0"/>
              <a:t> </a:t>
            </a:r>
            <a:r>
              <a:rPr lang="ru-RU" sz="3200" dirty="0" err="1"/>
              <a:t>yuqori</a:t>
            </a:r>
            <a:r>
              <a:rPr lang="ru-RU" sz="3200" dirty="0"/>
              <a:t> </a:t>
            </a:r>
            <a:r>
              <a:rPr lang="ru-RU" sz="3200" dirty="0" err="1"/>
              <a:t>foizni</a:t>
            </a:r>
            <a:r>
              <a:rPr lang="ru-RU" sz="3200" dirty="0"/>
              <a:t> </a:t>
            </a:r>
            <a:r>
              <a:rPr lang="ru-RU" sz="3200" dirty="0" err="1"/>
              <a:t>tashkil</a:t>
            </a:r>
            <a:r>
              <a:rPr lang="ru-RU" sz="3200" dirty="0"/>
              <a:t> </a:t>
            </a:r>
            <a:r>
              <a:rPr lang="ru-RU" sz="3200" dirty="0" err="1"/>
              <a:t>qildi</a:t>
            </a:r>
            <a:r>
              <a:rPr lang="ru-RU" sz="3200" dirty="0"/>
              <a:t>.</a:t>
            </a: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/>
          </a:p>
          <a:p>
            <a:pPr>
              <a:lnSpc>
                <a:spcPct val="150000"/>
              </a:lnSpc>
            </a:pPr>
            <a:r>
              <a:rPr lang="ru-RU" sz="3200" dirty="0"/>
              <a:t> </a:t>
            </a:r>
            <a:r>
              <a:rPr lang="ru-RU" sz="3200" i="1" dirty="0" err="1"/>
              <a:t>Chuqur</a:t>
            </a:r>
            <a:r>
              <a:rPr lang="ru-RU" sz="3200" i="1" dirty="0"/>
              <a:t> </a:t>
            </a:r>
            <a:r>
              <a:rPr lang="ru-RU" sz="3200" i="1" dirty="0" err="1"/>
              <a:t>yiringli</a:t>
            </a:r>
            <a:r>
              <a:rPr lang="ru-RU" sz="3200" i="1" dirty="0"/>
              <a:t> </a:t>
            </a:r>
            <a:r>
              <a:rPr lang="ru-RU" sz="3200" i="1" dirty="0" err="1"/>
              <a:t>yallig’lanish</a:t>
            </a:r>
            <a:r>
              <a:rPr lang="ru-RU" sz="3200" i="1" dirty="0"/>
              <a:t> </a:t>
            </a:r>
            <a:r>
              <a:rPr lang="ru-RU" sz="3200" i="1" dirty="0" err="1"/>
              <a:t>jarohatlarda</a:t>
            </a:r>
            <a:r>
              <a:rPr lang="ru-RU" sz="3200" i="1" dirty="0"/>
              <a:t> </a:t>
            </a:r>
            <a:r>
              <a:rPr lang="ru-RU" sz="3200" dirty="0" err="1"/>
              <a:t>anaerob</a:t>
            </a:r>
            <a:r>
              <a:rPr lang="ru-RU" sz="3200" dirty="0"/>
              <a:t> </a:t>
            </a:r>
            <a:r>
              <a:rPr lang="ru-RU" sz="3200" dirty="0" err="1"/>
              <a:t>bakteriyalardan</a:t>
            </a:r>
            <a:r>
              <a:rPr lang="ru-RU" sz="3200" dirty="0"/>
              <a:t> </a:t>
            </a:r>
            <a:r>
              <a:rPr lang="ru-RU" sz="3200" b="1" i="1" dirty="0" err="1"/>
              <a:t>bakterioidlar</a:t>
            </a:r>
            <a:r>
              <a:rPr lang="ru-RU" sz="3200" b="1" i="1" dirty="0"/>
              <a:t>,</a:t>
            </a:r>
            <a:r>
              <a:rPr lang="ru-RU" sz="3200" dirty="0"/>
              <a:t> </a:t>
            </a:r>
            <a:r>
              <a:rPr lang="ru-RU" sz="3200" b="1" i="1" dirty="0" err="1"/>
              <a:t>peptokokklar</a:t>
            </a:r>
            <a:r>
              <a:rPr lang="ru-RU" sz="3200" dirty="0"/>
              <a:t> </a:t>
            </a:r>
            <a:r>
              <a:rPr lang="ru-RU" sz="3200" dirty="0" err="1"/>
              <a:t>va</a:t>
            </a:r>
            <a:r>
              <a:rPr lang="ru-RU" sz="3200" dirty="0"/>
              <a:t> </a:t>
            </a:r>
            <a:r>
              <a:rPr lang="ru-RU" sz="3200" b="1" i="1" dirty="0" err="1"/>
              <a:t>fuzobakteriyalar</a:t>
            </a:r>
            <a:r>
              <a:rPr lang="ru-RU" sz="3200" dirty="0"/>
              <a:t>, </a:t>
            </a:r>
            <a:r>
              <a:rPr lang="ru-RU" sz="3200" dirty="0" err="1"/>
              <a:t>kamroq</a:t>
            </a:r>
            <a:r>
              <a:rPr lang="ru-RU" sz="3200" dirty="0"/>
              <a:t> </a:t>
            </a:r>
            <a:r>
              <a:rPr lang="ru-RU" sz="3200" b="1" i="1" dirty="0" err="1"/>
              <a:t>klostridiyalar</a:t>
            </a:r>
            <a:r>
              <a:rPr lang="ru-RU" sz="3200" dirty="0"/>
              <a:t>, </a:t>
            </a:r>
            <a:r>
              <a:rPr lang="ru-RU" sz="3200" b="1" i="1" dirty="0" err="1"/>
              <a:t>peptostreptokoklar</a:t>
            </a:r>
            <a:r>
              <a:rPr lang="ru-RU" sz="3200" dirty="0"/>
              <a:t>, </a:t>
            </a:r>
            <a:r>
              <a:rPr lang="ru-RU" sz="3200" b="1" i="1" dirty="0" err="1"/>
              <a:t>veylonellalar</a:t>
            </a:r>
            <a:r>
              <a:rPr lang="ru-RU" sz="3200" dirty="0"/>
              <a:t>, </a:t>
            </a:r>
            <a:r>
              <a:rPr lang="ru-RU" sz="3200" dirty="0" err="1"/>
              <a:t>fakultativ</a:t>
            </a:r>
            <a:r>
              <a:rPr lang="ru-RU" sz="3200" dirty="0"/>
              <a:t> </a:t>
            </a:r>
            <a:r>
              <a:rPr lang="ru-RU" sz="3200" dirty="0" err="1"/>
              <a:t>anaeroblardan</a:t>
            </a:r>
            <a:r>
              <a:rPr lang="ru-RU" sz="3200" dirty="0"/>
              <a:t> </a:t>
            </a:r>
            <a:r>
              <a:rPr lang="ru-RU" sz="3200" b="1" i="1" dirty="0" err="1"/>
              <a:t>ko’k</a:t>
            </a:r>
            <a:r>
              <a:rPr lang="ru-RU" sz="3200" b="1" i="1" dirty="0"/>
              <a:t> </a:t>
            </a:r>
            <a:r>
              <a:rPr lang="ru-RU" sz="3200" b="1" i="1" dirty="0" err="1"/>
              <a:t>yiring</a:t>
            </a:r>
            <a:r>
              <a:rPr lang="ru-RU" sz="3200" b="1" i="1" dirty="0"/>
              <a:t> </a:t>
            </a:r>
            <a:r>
              <a:rPr lang="ru-RU" sz="3200" b="1" i="1" dirty="0" err="1"/>
              <a:t>tayoqcha</a:t>
            </a:r>
            <a:r>
              <a:rPr lang="ru-RU" sz="3200" b="1" i="1" dirty="0"/>
              <a:t> </a:t>
            </a:r>
            <a:r>
              <a:rPr lang="ru-RU" sz="3200" dirty="0" err="1"/>
              <a:t>aniqlandi</a:t>
            </a:r>
            <a:r>
              <a:rPr lang="en-US" sz="3200" dirty="0"/>
              <a:t>.</a:t>
            </a:r>
            <a:endParaRPr lang="ru-RU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5B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499269" y="4019882"/>
            <a:ext cx="8801775" cy="8633722"/>
          </a:xfrm>
          <a:custGeom>
            <a:avLst/>
            <a:gdLst/>
            <a:ahLst/>
            <a:cxnLst/>
            <a:rect l="l" t="t" r="r" b="b"/>
            <a:pathLst>
              <a:path w="8801775" h="8633722">
                <a:moveTo>
                  <a:pt x="8801776" y="0"/>
                </a:moveTo>
                <a:lnTo>
                  <a:pt x="0" y="0"/>
                </a:lnTo>
                <a:lnTo>
                  <a:pt x="0" y="8633722"/>
                </a:lnTo>
                <a:lnTo>
                  <a:pt x="8801776" y="8633722"/>
                </a:lnTo>
                <a:lnTo>
                  <a:pt x="88017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12904" y="992726"/>
            <a:ext cx="11472592" cy="7221544"/>
            <a:chOff x="0" y="0"/>
            <a:chExt cx="1679577" cy="162731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79577" cy="1627311"/>
            </a:xfrm>
            <a:custGeom>
              <a:avLst/>
              <a:gdLst/>
              <a:ahLst/>
              <a:cxnLst/>
              <a:rect l="l" t="t" r="r" b="b"/>
              <a:pathLst>
                <a:path w="1679577" h="1627311">
                  <a:moveTo>
                    <a:pt x="41276" y="0"/>
                  </a:moveTo>
                  <a:lnTo>
                    <a:pt x="1638301" y="0"/>
                  </a:lnTo>
                  <a:cubicBezTo>
                    <a:pt x="1661097" y="0"/>
                    <a:pt x="1679577" y="18480"/>
                    <a:pt x="1679577" y="41276"/>
                  </a:cubicBezTo>
                  <a:lnTo>
                    <a:pt x="1679577" y="1586035"/>
                  </a:lnTo>
                  <a:cubicBezTo>
                    <a:pt x="1679577" y="1608831"/>
                    <a:pt x="1661097" y="1627311"/>
                    <a:pt x="1638301" y="1627311"/>
                  </a:cubicBezTo>
                  <a:lnTo>
                    <a:pt x="41276" y="1627311"/>
                  </a:lnTo>
                  <a:cubicBezTo>
                    <a:pt x="18480" y="1627311"/>
                    <a:pt x="0" y="1608831"/>
                    <a:pt x="0" y="1586035"/>
                  </a:cubicBezTo>
                  <a:lnTo>
                    <a:pt x="0" y="41276"/>
                  </a:lnTo>
                  <a:cubicBezTo>
                    <a:pt x="0" y="18480"/>
                    <a:pt x="18480" y="0"/>
                    <a:pt x="41276" y="0"/>
                  </a:cubicBezTo>
                  <a:close/>
                </a:path>
              </a:pathLst>
            </a:custGeom>
            <a:solidFill>
              <a:srgbClr val="C4F1FA"/>
            </a:solidFill>
            <a:ln w="38100" cap="rnd">
              <a:solidFill>
                <a:srgbClr val="8FC0DF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1679577" cy="16558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4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12243597" y="2580088"/>
            <a:ext cx="4966083" cy="7601147"/>
          </a:xfrm>
          <a:custGeom>
            <a:avLst/>
            <a:gdLst/>
            <a:ahLst/>
            <a:cxnLst/>
            <a:rect l="l" t="t" r="r" b="b"/>
            <a:pathLst>
              <a:path w="4966083" h="7601147">
                <a:moveTo>
                  <a:pt x="4966083" y="0"/>
                </a:moveTo>
                <a:lnTo>
                  <a:pt x="0" y="0"/>
                </a:lnTo>
                <a:lnTo>
                  <a:pt x="0" y="7601147"/>
                </a:lnTo>
                <a:lnTo>
                  <a:pt x="4966083" y="7601147"/>
                </a:lnTo>
                <a:lnTo>
                  <a:pt x="496608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9876" y="-337264"/>
            <a:ext cx="2148312" cy="2092814"/>
          </a:xfrm>
          <a:custGeom>
            <a:avLst/>
            <a:gdLst/>
            <a:ahLst/>
            <a:cxnLst/>
            <a:rect l="l" t="t" r="r" b="b"/>
            <a:pathLst>
              <a:path w="2148312" h="2092814">
                <a:moveTo>
                  <a:pt x="0" y="0"/>
                </a:moveTo>
                <a:lnTo>
                  <a:pt x="2148312" y="0"/>
                </a:lnTo>
                <a:lnTo>
                  <a:pt x="2148312" y="2092814"/>
                </a:lnTo>
                <a:lnTo>
                  <a:pt x="0" y="20928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01986" y="2895173"/>
            <a:ext cx="617170" cy="600455"/>
          </a:xfrm>
          <a:custGeom>
            <a:avLst/>
            <a:gdLst/>
            <a:ahLst/>
            <a:cxnLst/>
            <a:rect l="l" t="t" r="r" b="b"/>
            <a:pathLst>
              <a:path w="617170" h="600455">
                <a:moveTo>
                  <a:pt x="0" y="0"/>
                </a:moveTo>
                <a:lnTo>
                  <a:pt x="617170" y="0"/>
                </a:lnTo>
                <a:lnTo>
                  <a:pt x="617170" y="600455"/>
                </a:lnTo>
                <a:lnTo>
                  <a:pt x="0" y="6004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ru-RU" dirty="0"/>
          </a:p>
        </p:txBody>
      </p:sp>
      <p:sp>
        <p:nvSpPr>
          <p:cNvPr id="18" name="Freeform 18"/>
          <p:cNvSpPr/>
          <p:nvPr/>
        </p:nvSpPr>
        <p:spPr>
          <a:xfrm>
            <a:off x="16396289" y="8461503"/>
            <a:ext cx="1069836" cy="1040861"/>
          </a:xfrm>
          <a:custGeom>
            <a:avLst/>
            <a:gdLst/>
            <a:ahLst/>
            <a:cxnLst/>
            <a:rect l="l" t="t" r="r" b="b"/>
            <a:pathLst>
              <a:path w="1069836" h="1040861">
                <a:moveTo>
                  <a:pt x="0" y="0"/>
                </a:moveTo>
                <a:lnTo>
                  <a:pt x="1069836" y="0"/>
                </a:lnTo>
                <a:lnTo>
                  <a:pt x="1069836" y="1040861"/>
                </a:lnTo>
                <a:lnTo>
                  <a:pt x="0" y="10408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9" name="Freeform 19"/>
          <p:cNvSpPr/>
          <p:nvPr/>
        </p:nvSpPr>
        <p:spPr>
          <a:xfrm flipH="1">
            <a:off x="14165362" y="-5530259"/>
            <a:ext cx="8801775" cy="8633722"/>
          </a:xfrm>
          <a:custGeom>
            <a:avLst/>
            <a:gdLst/>
            <a:ahLst/>
            <a:cxnLst/>
            <a:rect l="l" t="t" r="r" b="b"/>
            <a:pathLst>
              <a:path w="8801775" h="8633722">
                <a:moveTo>
                  <a:pt x="8801775" y="0"/>
                </a:moveTo>
                <a:lnTo>
                  <a:pt x="0" y="0"/>
                </a:lnTo>
                <a:lnTo>
                  <a:pt x="0" y="8633722"/>
                </a:lnTo>
                <a:lnTo>
                  <a:pt x="8801775" y="8633722"/>
                </a:lnTo>
                <a:lnTo>
                  <a:pt x="88017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6082966" y="791986"/>
            <a:ext cx="1583104" cy="1540228"/>
          </a:xfrm>
          <a:custGeom>
            <a:avLst/>
            <a:gdLst/>
            <a:ahLst/>
            <a:cxnLst/>
            <a:rect l="l" t="t" r="r" b="b"/>
            <a:pathLst>
              <a:path w="1583104" h="1540228">
                <a:moveTo>
                  <a:pt x="0" y="0"/>
                </a:moveTo>
                <a:lnTo>
                  <a:pt x="1583104" y="0"/>
                </a:lnTo>
                <a:lnTo>
                  <a:pt x="1583104" y="1540228"/>
                </a:lnTo>
                <a:lnTo>
                  <a:pt x="0" y="15402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164390" y="8419319"/>
            <a:ext cx="1093799" cy="1064175"/>
          </a:xfrm>
          <a:custGeom>
            <a:avLst/>
            <a:gdLst/>
            <a:ahLst/>
            <a:cxnLst/>
            <a:rect l="l" t="t" r="r" b="b"/>
            <a:pathLst>
              <a:path w="1093799" h="1064175">
                <a:moveTo>
                  <a:pt x="0" y="0"/>
                </a:moveTo>
                <a:lnTo>
                  <a:pt x="1093798" y="0"/>
                </a:lnTo>
                <a:lnTo>
                  <a:pt x="1093798" y="1064175"/>
                </a:lnTo>
                <a:lnTo>
                  <a:pt x="0" y="10641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5" name="TextBox 25"/>
          <p:cNvSpPr txBox="1"/>
          <p:nvPr/>
        </p:nvSpPr>
        <p:spPr>
          <a:xfrm>
            <a:off x="2438553" y="1188472"/>
            <a:ext cx="9663616" cy="747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75"/>
              </a:lnSpc>
            </a:pPr>
            <a:r>
              <a:rPr lang="en-US" sz="4800" dirty="0">
                <a:solidFill>
                  <a:srgbClr val="1E5B82"/>
                </a:solidFill>
                <a:latin typeface="Codec Pro ExtraBold"/>
              </a:rPr>
              <a:t>FOYDALANILGAN ADABIYOTLAR:</a:t>
            </a:r>
          </a:p>
        </p:txBody>
      </p:sp>
      <p:sp>
        <p:nvSpPr>
          <p:cNvPr id="37" name="Freeform 37"/>
          <p:cNvSpPr/>
          <p:nvPr/>
        </p:nvSpPr>
        <p:spPr>
          <a:xfrm>
            <a:off x="15915900" y="5457727"/>
            <a:ext cx="848310" cy="848310"/>
          </a:xfrm>
          <a:custGeom>
            <a:avLst/>
            <a:gdLst/>
            <a:ahLst/>
            <a:cxnLst/>
            <a:rect l="l" t="t" r="r" b="b"/>
            <a:pathLst>
              <a:path w="848310" h="848310">
                <a:moveTo>
                  <a:pt x="0" y="0"/>
                </a:moveTo>
                <a:lnTo>
                  <a:pt x="848311" y="0"/>
                </a:lnTo>
                <a:lnTo>
                  <a:pt x="848311" y="848310"/>
                </a:lnTo>
                <a:lnTo>
                  <a:pt x="0" y="8483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8" name="Freeform 38"/>
          <p:cNvSpPr/>
          <p:nvPr/>
        </p:nvSpPr>
        <p:spPr>
          <a:xfrm>
            <a:off x="16007249" y="7579781"/>
            <a:ext cx="756962" cy="756962"/>
          </a:xfrm>
          <a:custGeom>
            <a:avLst/>
            <a:gdLst/>
            <a:ahLst/>
            <a:cxnLst/>
            <a:rect l="l" t="t" r="r" b="b"/>
            <a:pathLst>
              <a:path w="756962" h="756962">
                <a:moveTo>
                  <a:pt x="0" y="0"/>
                </a:moveTo>
                <a:lnTo>
                  <a:pt x="756962" y="0"/>
                </a:lnTo>
                <a:lnTo>
                  <a:pt x="756962" y="756962"/>
                </a:lnTo>
                <a:lnTo>
                  <a:pt x="0" y="75696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84692BC5-15CC-406A-A5F9-5173251DE36C}"/>
              </a:ext>
            </a:extLst>
          </p:cNvPr>
          <p:cNvSpPr/>
          <p:nvPr/>
        </p:nvSpPr>
        <p:spPr>
          <a:xfrm>
            <a:off x="1164390" y="2183602"/>
            <a:ext cx="116619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5824" lvl="1" indent="-457200">
              <a:buFont typeface="+mj-lt"/>
              <a:buAutoNum type="arabicPeriod"/>
            </a:pP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I.Muhamedov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,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E.Eshboyev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,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N.Zokirov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,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M.Zokirov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. «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Mikrobiologiya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,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Immunologiya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,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Virusologiya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». «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Yangi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asr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avlodi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» NM M , 2006-yil .</a:t>
            </a:r>
          </a:p>
          <a:p>
            <a:pPr marL="845824" lvl="1" indent="-457200">
              <a:buFont typeface="+mj-lt"/>
              <a:buAutoNum type="arabicPeriod"/>
            </a:pP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Sattarov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ru-RU" sz="2400" b="1" spc="133" dirty="0">
                <a:solidFill>
                  <a:schemeClr val="tx2"/>
                </a:solidFill>
                <a:latin typeface="Akzidenz-Grotesk"/>
              </a:rPr>
              <a:t>А.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S, “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Mikrobiologiya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va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virusologiya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”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fanidan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laboratoriya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mashg’ulotlari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.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O’quv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qo`llanma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.</a:t>
            </a:r>
          </a:p>
          <a:p>
            <a:pPr marL="845824" lvl="1" indent="-457200">
              <a:buFont typeface="+mj-lt"/>
              <a:buAutoNum type="arabicPeriod"/>
            </a:pP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I.M.Muhammedov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,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Sh.R.Aliyev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,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J.A.Rizayev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,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Sh.A.Xo‘jayeva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. «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Mikrobiologiya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,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Immunologiya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,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Virusologiya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». «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Yangi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asr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avlodi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»  Toshkent 2010-yil.</a:t>
            </a:r>
          </a:p>
          <a:p>
            <a:pPr marL="845824" lvl="1" indent="-457200">
              <a:buFont typeface="+mj-lt"/>
              <a:buAutoNum type="arabicPeriod"/>
            </a:pP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Abildaev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T.Sh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.,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Bekembaeva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G.S.,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Kastbikpaeva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L.Z.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Osnovnbie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faktorbi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riska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zabolevaniya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v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ochagax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tuberkuleza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s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lekarstvennoy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ustoychivostyu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vozbuditelya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: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nauchnoe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izdanie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//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Tuberkulez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i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bolezni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lyogkix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.-M., 2014. </a:t>
            </a:r>
          </a:p>
          <a:p>
            <a:pPr marL="845824" lvl="1" indent="-457200">
              <a:buFont typeface="+mj-lt"/>
              <a:buAutoNum type="arabicPeriod"/>
            </a:pP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Adjablaeva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D.N.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Osnovnbe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epidemiologicheskie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pokazateli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po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tuberkulezu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organov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dbxaniya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sredi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detey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i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podrostkov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v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Samarkandskoy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oblasti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: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sostoyanie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problemb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i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vozmojnbe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puti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yeyo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resheniya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/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Meditsina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i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farmakologiya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: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elektron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</a:t>
            </a:r>
            <a:r>
              <a:rPr lang="en-US" sz="2400" b="1" spc="133" dirty="0" err="1">
                <a:solidFill>
                  <a:schemeClr val="tx2"/>
                </a:solidFill>
                <a:latin typeface="Akzidenz-Grotesk"/>
              </a:rPr>
              <a:t>nauch.jurnal</a:t>
            </a:r>
            <a:r>
              <a:rPr lang="en-US" sz="2400" b="1" spc="133" dirty="0">
                <a:solidFill>
                  <a:schemeClr val="tx2"/>
                </a:solidFill>
                <a:latin typeface="Akzidenz-Grotesk"/>
              </a:rPr>
              <a:t> 2014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508018" y="1385180"/>
            <a:ext cx="5398023" cy="12119041"/>
          </a:xfrm>
          <a:custGeom>
            <a:avLst/>
            <a:gdLst/>
            <a:ahLst/>
            <a:cxnLst/>
            <a:rect l="l" t="t" r="r" b="b"/>
            <a:pathLst>
              <a:path w="5398023" h="12119041">
                <a:moveTo>
                  <a:pt x="0" y="0"/>
                </a:moveTo>
                <a:lnTo>
                  <a:pt x="5398023" y="0"/>
                </a:lnTo>
                <a:lnTo>
                  <a:pt x="5398023" y="12119041"/>
                </a:lnTo>
                <a:lnTo>
                  <a:pt x="0" y="121190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9280E2F-691C-447A-A2BF-1DCC2FA98761}"/>
              </a:ext>
            </a:extLst>
          </p:cNvPr>
          <p:cNvSpPr/>
          <p:nvPr/>
        </p:nvSpPr>
        <p:spPr>
          <a:xfrm>
            <a:off x="6309032" y="2324100"/>
            <a:ext cx="10607368" cy="163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5677"/>
              </a:lnSpc>
              <a:spcBef>
                <a:spcPct val="0"/>
              </a:spcBef>
            </a:pPr>
            <a:r>
              <a:rPr lang="en-US" sz="8000" dirty="0">
                <a:solidFill>
                  <a:srgbClr val="1E5B82"/>
                </a:solidFill>
                <a:latin typeface="Codec Pro ExtraBold"/>
              </a:rPr>
              <a:t>E’TIBORINGIZ UCHUN RAXMAT!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222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4449" y="5169394"/>
            <a:ext cx="1845426" cy="1941691"/>
          </a:xfrm>
          <a:custGeom>
            <a:avLst/>
            <a:gdLst/>
            <a:ahLst/>
            <a:cxnLst/>
            <a:rect l="l" t="t" r="r" b="b"/>
            <a:pathLst>
              <a:path w="1845426" h="1941691">
                <a:moveTo>
                  <a:pt x="0" y="0"/>
                </a:moveTo>
                <a:lnTo>
                  <a:pt x="1845426" y="0"/>
                </a:lnTo>
                <a:lnTo>
                  <a:pt x="1845426" y="1941691"/>
                </a:lnTo>
                <a:lnTo>
                  <a:pt x="0" y="19416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61889" y="7624872"/>
            <a:ext cx="1239802" cy="1207774"/>
          </a:xfrm>
          <a:custGeom>
            <a:avLst/>
            <a:gdLst/>
            <a:ahLst/>
            <a:cxnLst/>
            <a:rect l="l" t="t" r="r" b="b"/>
            <a:pathLst>
              <a:path w="1239802" h="1207774">
                <a:moveTo>
                  <a:pt x="0" y="0"/>
                </a:moveTo>
                <a:lnTo>
                  <a:pt x="1239802" y="0"/>
                </a:lnTo>
                <a:lnTo>
                  <a:pt x="1239802" y="1207774"/>
                </a:lnTo>
                <a:lnTo>
                  <a:pt x="0" y="1207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67459" y="3211014"/>
            <a:ext cx="1239802" cy="1578528"/>
          </a:xfrm>
          <a:custGeom>
            <a:avLst/>
            <a:gdLst/>
            <a:ahLst/>
            <a:cxnLst/>
            <a:rect l="l" t="t" r="r" b="b"/>
            <a:pathLst>
              <a:path w="1239802" h="1578528">
                <a:moveTo>
                  <a:pt x="0" y="0"/>
                </a:moveTo>
                <a:lnTo>
                  <a:pt x="1239802" y="0"/>
                </a:lnTo>
                <a:lnTo>
                  <a:pt x="1239802" y="1578528"/>
                </a:lnTo>
                <a:lnTo>
                  <a:pt x="0" y="15785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85557" y="7787854"/>
            <a:ext cx="1239802" cy="881809"/>
          </a:xfrm>
          <a:custGeom>
            <a:avLst/>
            <a:gdLst/>
            <a:ahLst/>
            <a:cxnLst/>
            <a:rect l="l" t="t" r="r" b="b"/>
            <a:pathLst>
              <a:path w="1239802" h="881809">
                <a:moveTo>
                  <a:pt x="0" y="0"/>
                </a:moveTo>
                <a:lnTo>
                  <a:pt x="1239802" y="0"/>
                </a:lnTo>
                <a:lnTo>
                  <a:pt x="1239802" y="881810"/>
                </a:lnTo>
                <a:lnTo>
                  <a:pt x="0" y="881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30245" y="7560136"/>
            <a:ext cx="1239802" cy="1216039"/>
          </a:xfrm>
          <a:custGeom>
            <a:avLst/>
            <a:gdLst/>
            <a:ahLst/>
            <a:cxnLst/>
            <a:rect l="l" t="t" r="r" b="b"/>
            <a:pathLst>
              <a:path w="1239802" h="1216039">
                <a:moveTo>
                  <a:pt x="0" y="0"/>
                </a:moveTo>
                <a:lnTo>
                  <a:pt x="1239802" y="0"/>
                </a:lnTo>
                <a:lnTo>
                  <a:pt x="1239802" y="1216039"/>
                </a:lnTo>
                <a:lnTo>
                  <a:pt x="0" y="12160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923639" y="5282153"/>
            <a:ext cx="955321" cy="1778719"/>
          </a:xfrm>
          <a:custGeom>
            <a:avLst/>
            <a:gdLst/>
            <a:ahLst/>
            <a:cxnLst/>
            <a:rect l="l" t="t" r="r" b="b"/>
            <a:pathLst>
              <a:path w="955321" h="1778719">
                <a:moveTo>
                  <a:pt x="0" y="0"/>
                </a:moveTo>
                <a:lnTo>
                  <a:pt x="955320" y="0"/>
                </a:lnTo>
                <a:lnTo>
                  <a:pt x="955320" y="1778719"/>
                </a:lnTo>
                <a:lnTo>
                  <a:pt x="0" y="177871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90784" y="3149954"/>
            <a:ext cx="1400686" cy="1473752"/>
          </a:xfrm>
          <a:custGeom>
            <a:avLst/>
            <a:gdLst/>
            <a:ahLst/>
            <a:cxnLst/>
            <a:rect l="l" t="t" r="r" b="b"/>
            <a:pathLst>
              <a:path w="1400686" h="1473752">
                <a:moveTo>
                  <a:pt x="0" y="0"/>
                </a:moveTo>
                <a:lnTo>
                  <a:pt x="1400686" y="0"/>
                </a:lnTo>
                <a:lnTo>
                  <a:pt x="1400686" y="1473752"/>
                </a:lnTo>
                <a:lnTo>
                  <a:pt x="0" y="1473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421271" y="5252273"/>
            <a:ext cx="1239802" cy="1775933"/>
          </a:xfrm>
          <a:custGeom>
            <a:avLst/>
            <a:gdLst/>
            <a:ahLst/>
            <a:cxnLst/>
            <a:rect l="l" t="t" r="r" b="b"/>
            <a:pathLst>
              <a:path w="1239802" h="1775933">
                <a:moveTo>
                  <a:pt x="0" y="0"/>
                </a:moveTo>
                <a:lnTo>
                  <a:pt x="1239802" y="0"/>
                </a:lnTo>
                <a:lnTo>
                  <a:pt x="1239802" y="1775932"/>
                </a:lnTo>
                <a:lnTo>
                  <a:pt x="0" y="17759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595610" y="3091311"/>
            <a:ext cx="1239802" cy="1771897"/>
          </a:xfrm>
          <a:custGeom>
            <a:avLst/>
            <a:gdLst/>
            <a:ahLst/>
            <a:cxnLst/>
            <a:rect l="l" t="t" r="r" b="b"/>
            <a:pathLst>
              <a:path w="1239802" h="1771897">
                <a:moveTo>
                  <a:pt x="0" y="0"/>
                </a:moveTo>
                <a:lnTo>
                  <a:pt x="1239802" y="0"/>
                </a:lnTo>
                <a:lnTo>
                  <a:pt x="1239802" y="1771897"/>
                </a:lnTo>
                <a:lnTo>
                  <a:pt x="0" y="17718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044664" y="7624872"/>
            <a:ext cx="667448" cy="982745"/>
          </a:xfrm>
          <a:custGeom>
            <a:avLst/>
            <a:gdLst/>
            <a:ahLst/>
            <a:cxnLst/>
            <a:rect l="l" t="t" r="r" b="b"/>
            <a:pathLst>
              <a:path w="667448" h="982745">
                <a:moveTo>
                  <a:pt x="0" y="0"/>
                </a:moveTo>
                <a:lnTo>
                  <a:pt x="667448" y="0"/>
                </a:lnTo>
                <a:lnTo>
                  <a:pt x="667448" y="982745"/>
                </a:lnTo>
                <a:lnTo>
                  <a:pt x="0" y="98274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657175" y="7692493"/>
            <a:ext cx="958156" cy="1083683"/>
          </a:xfrm>
          <a:custGeom>
            <a:avLst/>
            <a:gdLst/>
            <a:ahLst/>
            <a:cxnLst/>
            <a:rect l="l" t="t" r="r" b="b"/>
            <a:pathLst>
              <a:path w="958156" h="1083683">
                <a:moveTo>
                  <a:pt x="0" y="0"/>
                </a:moveTo>
                <a:lnTo>
                  <a:pt x="958156" y="0"/>
                </a:lnTo>
                <a:lnTo>
                  <a:pt x="958156" y="1083682"/>
                </a:lnTo>
                <a:lnTo>
                  <a:pt x="0" y="108368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206877" y="7605684"/>
            <a:ext cx="454196" cy="1124944"/>
          </a:xfrm>
          <a:custGeom>
            <a:avLst/>
            <a:gdLst/>
            <a:ahLst/>
            <a:cxnLst/>
            <a:rect l="l" t="t" r="r" b="b"/>
            <a:pathLst>
              <a:path w="454196" h="1124944">
                <a:moveTo>
                  <a:pt x="0" y="0"/>
                </a:moveTo>
                <a:lnTo>
                  <a:pt x="454196" y="0"/>
                </a:lnTo>
                <a:lnTo>
                  <a:pt x="454196" y="1124944"/>
                </a:lnTo>
                <a:lnTo>
                  <a:pt x="0" y="112494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957162" y="2980677"/>
            <a:ext cx="1072467" cy="1775933"/>
          </a:xfrm>
          <a:custGeom>
            <a:avLst/>
            <a:gdLst/>
            <a:ahLst/>
            <a:cxnLst/>
            <a:rect l="l" t="t" r="r" b="b"/>
            <a:pathLst>
              <a:path w="1072467" h="1775933">
                <a:moveTo>
                  <a:pt x="0" y="0"/>
                </a:moveTo>
                <a:lnTo>
                  <a:pt x="1072467" y="0"/>
                </a:lnTo>
                <a:lnTo>
                  <a:pt x="1072467" y="1775933"/>
                </a:lnTo>
                <a:lnTo>
                  <a:pt x="0" y="1775933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83064" y="5100138"/>
            <a:ext cx="1596554" cy="1798935"/>
          </a:xfrm>
          <a:custGeom>
            <a:avLst/>
            <a:gdLst/>
            <a:ahLst/>
            <a:cxnLst/>
            <a:rect l="l" t="t" r="r" b="b"/>
            <a:pathLst>
              <a:path w="1596554" h="1798935">
                <a:moveTo>
                  <a:pt x="0" y="0"/>
                </a:moveTo>
                <a:lnTo>
                  <a:pt x="1596555" y="0"/>
                </a:lnTo>
                <a:lnTo>
                  <a:pt x="1596555" y="1798935"/>
                </a:lnTo>
                <a:lnTo>
                  <a:pt x="0" y="1798935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986107" y="5100138"/>
            <a:ext cx="1239802" cy="2162445"/>
          </a:xfrm>
          <a:custGeom>
            <a:avLst/>
            <a:gdLst/>
            <a:ahLst/>
            <a:cxnLst/>
            <a:rect l="l" t="t" r="r" b="b"/>
            <a:pathLst>
              <a:path w="1239802" h="2162445">
                <a:moveTo>
                  <a:pt x="0" y="0"/>
                </a:moveTo>
                <a:lnTo>
                  <a:pt x="1239802" y="0"/>
                </a:lnTo>
                <a:lnTo>
                  <a:pt x="1239802" y="2162446"/>
                </a:lnTo>
                <a:lnTo>
                  <a:pt x="0" y="2162446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82613" y="3047129"/>
            <a:ext cx="1239802" cy="1643029"/>
          </a:xfrm>
          <a:custGeom>
            <a:avLst/>
            <a:gdLst/>
            <a:ahLst/>
            <a:cxnLst/>
            <a:rect l="l" t="t" r="r" b="b"/>
            <a:pathLst>
              <a:path w="1239802" h="1643029">
                <a:moveTo>
                  <a:pt x="0" y="0"/>
                </a:moveTo>
                <a:lnTo>
                  <a:pt x="1239802" y="0"/>
                </a:lnTo>
                <a:lnTo>
                  <a:pt x="1239802" y="1643029"/>
                </a:lnTo>
                <a:lnTo>
                  <a:pt x="0" y="1643029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090784" y="5058500"/>
            <a:ext cx="1239802" cy="2002372"/>
          </a:xfrm>
          <a:custGeom>
            <a:avLst/>
            <a:gdLst/>
            <a:ahLst/>
            <a:cxnLst/>
            <a:rect l="l" t="t" r="r" b="b"/>
            <a:pathLst>
              <a:path w="1239802" h="2002372">
                <a:moveTo>
                  <a:pt x="0" y="0"/>
                </a:moveTo>
                <a:lnTo>
                  <a:pt x="1239802" y="0"/>
                </a:lnTo>
                <a:lnTo>
                  <a:pt x="1239802" y="2002372"/>
                </a:lnTo>
                <a:lnTo>
                  <a:pt x="0" y="2002372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1789718" y="5315116"/>
            <a:ext cx="1575986" cy="1650247"/>
          </a:xfrm>
          <a:custGeom>
            <a:avLst/>
            <a:gdLst/>
            <a:ahLst/>
            <a:cxnLst/>
            <a:rect l="l" t="t" r="r" b="b"/>
            <a:pathLst>
              <a:path w="1575986" h="1650247">
                <a:moveTo>
                  <a:pt x="0" y="0"/>
                </a:moveTo>
                <a:lnTo>
                  <a:pt x="1575986" y="0"/>
                </a:lnTo>
                <a:lnTo>
                  <a:pt x="1575986" y="1650247"/>
                </a:lnTo>
                <a:lnTo>
                  <a:pt x="0" y="1650247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1789718" y="3179337"/>
            <a:ext cx="1328855" cy="1683871"/>
          </a:xfrm>
          <a:custGeom>
            <a:avLst/>
            <a:gdLst/>
            <a:ahLst/>
            <a:cxnLst/>
            <a:rect l="l" t="t" r="r" b="b"/>
            <a:pathLst>
              <a:path w="1328855" h="1683871">
                <a:moveTo>
                  <a:pt x="0" y="0"/>
                </a:moveTo>
                <a:lnTo>
                  <a:pt x="1328855" y="0"/>
                </a:lnTo>
                <a:lnTo>
                  <a:pt x="1328855" y="1683871"/>
                </a:lnTo>
                <a:lnTo>
                  <a:pt x="0" y="1683871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3924250" y="3127411"/>
            <a:ext cx="1364333" cy="1662131"/>
          </a:xfrm>
          <a:custGeom>
            <a:avLst/>
            <a:gdLst/>
            <a:ahLst/>
            <a:cxnLst/>
            <a:rect l="l" t="t" r="r" b="b"/>
            <a:pathLst>
              <a:path w="1364333" h="1662131">
                <a:moveTo>
                  <a:pt x="0" y="0"/>
                </a:moveTo>
                <a:lnTo>
                  <a:pt x="1364333" y="0"/>
                </a:lnTo>
                <a:lnTo>
                  <a:pt x="1364333" y="1662131"/>
                </a:lnTo>
                <a:lnTo>
                  <a:pt x="0" y="1662131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055059" y="5169394"/>
            <a:ext cx="932342" cy="2093190"/>
          </a:xfrm>
          <a:custGeom>
            <a:avLst/>
            <a:gdLst/>
            <a:ahLst/>
            <a:cxnLst/>
            <a:rect l="l" t="t" r="r" b="b"/>
            <a:pathLst>
              <a:path w="932342" h="2093190">
                <a:moveTo>
                  <a:pt x="0" y="0"/>
                </a:moveTo>
                <a:lnTo>
                  <a:pt x="932341" y="0"/>
                </a:lnTo>
                <a:lnTo>
                  <a:pt x="932341" y="2093190"/>
                </a:lnTo>
                <a:lnTo>
                  <a:pt x="0" y="2093190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1388055" y="7624872"/>
            <a:ext cx="1010102" cy="982745"/>
          </a:xfrm>
          <a:custGeom>
            <a:avLst/>
            <a:gdLst/>
            <a:ahLst/>
            <a:cxnLst/>
            <a:rect l="l" t="t" r="r" b="b"/>
            <a:pathLst>
              <a:path w="1010102" h="982745">
                <a:moveTo>
                  <a:pt x="0" y="0"/>
                </a:moveTo>
                <a:lnTo>
                  <a:pt x="1010102" y="0"/>
                </a:lnTo>
                <a:lnTo>
                  <a:pt x="1010102" y="982745"/>
                </a:lnTo>
                <a:lnTo>
                  <a:pt x="0" y="982745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3082161" y="7486449"/>
            <a:ext cx="567085" cy="1346197"/>
          </a:xfrm>
          <a:custGeom>
            <a:avLst/>
            <a:gdLst/>
            <a:ahLst/>
            <a:cxnLst/>
            <a:rect l="l" t="t" r="r" b="b"/>
            <a:pathLst>
              <a:path w="567085" h="1346197">
                <a:moveTo>
                  <a:pt x="0" y="0"/>
                </a:moveTo>
                <a:lnTo>
                  <a:pt x="567086" y="0"/>
                </a:lnTo>
                <a:lnTo>
                  <a:pt x="567086" y="1346197"/>
                </a:lnTo>
                <a:lnTo>
                  <a:pt x="0" y="1346197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377749" y="7787854"/>
            <a:ext cx="692226" cy="872554"/>
          </a:xfrm>
          <a:custGeom>
            <a:avLst/>
            <a:gdLst/>
            <a:ahLst/>
            <a:cxnLst/>
            <a:rect l="l" t="t" r="r" b="b"/>
            <a:pathLst>
              <a:path w="692226" h="872554">
                <a:moveTo>
                  <a:pt x="0" y="0"/>
                </a:moveTo>
                <a:lnTo>
                  <a:pt x="692227" y="0"/>
                </a:lnTo>
                <a:lnTo>
                  <a:pt x="692227" y="872555"/>
                </a:lnTo>
                <a:lnTo>
                  <a:pt x="0" y="872555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5493743" y="2880852"/>
            <a:ext cx="1765557" cy="1875758"/>
          </a:xfrm>
          <a:custGeom>
            <a:avLst/>
            <a:gdLst/>
            <a:ahLst/>
            <a:cxnLst/>
            <a:rect l="l" t="t" r="r" b="b"/>
            <a:pathLst>
              <a:path w="1765557" h="1875758">
                <a:moveTo>
                  <a:pt x="0" y="0"/>
                </a:moveTo>
                <a:lnTo>
                  <a:pt x="1765557" y="0"/>
                </a:lnTo>
                <a:lnTo>
                  <a:pt x="1765557" y="1875758"/>
                </a:lnTo>
                <a:lnTo>
                  <a:pt x="0" y="1875758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5821708" y="5415974"/>
            <a:ext cx="879339" cy="1695111"/>
          </a:xfrm>
          <a:custGeom>
            <a:avLst/>
            <a:gdLst/>
            <a:ahLst/>
            <a:cxnLst/>
            <a:rect l="l" t="t" r="r" b="b"/>
            <a:pathLst>
              <a:path w="879339" h="1695111">
                <a:moveTo>
                  <a:pt x="0" y="0"/>
                </a:moveTo>
                <a:lnTo>
                  <a:pt x="879339" y="0"/>
                </a:lnTo>
                <a:lnTo>
                  <a:pt x="879339" y="1695111"/>
                </a:lnTo>
                <a:lnTo>
                  <a:pt x="0" y="1695111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5534128" y="7724970"/>
            <a:ext cx="1166919" cy="886372"/>
          </a:xfrm>
          <a:custGeom>
            <a:avLst/>
            <a:gdLst/>
            <a:ahLst/>
            <a:cxnLst/>
            <a:rect l="l" t="t" r="r" b="b"/>
            <a:pathLst>
              <a:path w="1166919" h="886372">
                <a:moveTo>
                  <a:pt x="0" y="0"/>
                </a:moveTo>
                <a:lnTo>
                  <a:pt x="1166919" y="0"/>
                </a:lnTo>
                <a:lnTo>
                  <a:pt x="1166919" y="886372"/>
                </a:lnTo>
                <a:lnTo>
                  <a:pt x="0" y="886372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5225909" y="7658225"/>
            <a:ext cx="274060" cy="1131813"/>
          </a:xfrm>
          <a:custGeom>
            <a:avLst/>
            <a:gdLst/>
            <a:ahLst/>
            <a:cxnLst/>
            <a:rect l="l" t="t" r="r" b="b"/>
            <a:pathLst>
              <a:path w="274060" h="1131813">
                <a:moveTo>
                  <a:pt x="0" y="0"/>
                </a:moveTo>
                <a:lnTo>
                  <a:pt x="274060" y="0"/>
                </a:lnTo>
                <a:lnTo>
                  <a:pt x="274060" y="1131813"/>
                </a:lnTo>
                <a:lnTo>
                  <a:pt x="0" y="1131813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2729049" y="7658225"/>
            <a:ext cx="456226" cy="1044791"/>
          </a:xfrm>
          <a:custGeom>
            <a:avLst/>
            <a:gdLst/>
            <a:ahLst/>
            <a:cxnLst/>
            <a:rect l="l" t="t" r="r" b="b"/>
            <a:pathLst>
              <a:path w="456226" h="1044791">
                <a:moveTo>
                  <a:pt x="0" y="0"/>
                </a:moveTo>
                <a:lnTo>
                  <a:pt x="456225" y="0"/>
                </a:lnTo>
                <a:lnTo>
                  <a:pt x="456225" y="1044792"/>
                </a:lnTo>
                <a:lnTo>
                  <a:pt x="0" y="1044792"/>
                </a:lnTo>
                <a:lnTo>
                  <a:pt x="0" y="0"/>
                </a:lnTo>
                <a:close/>
              </a:path>
            </a:pathLst>
          </a:custGeom>
          <a:blipFill>
            <a:blip r:embed="rId42"/>
            <a:stretch>
              <a:fillRect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4449" y="5169394"/>
            <a:ext cx="1845426" cy="1941691"/>
          </a:xfrm>
          <a:custGeom>
            <a:avLst/>
            <a:gdLst/>
            <a:ahLst/>
            <a:cxnLst/>
            <a:rect l="l" t="t" r="r" b="b"/>
            <a:pathLst>
              <a:path w="1845426" h="1941691">
                <a:moveTo>
                  <a:pt x="0" y="0"/>
                </a:moveTo>
                <a:lnTo>
                  <a:pt x="1845426" y="0"/>
                </a:lnTo>
                <a:lnTo>
                  <a:pt x="1845426" y="1941691"/>
                </a:lnTo>
                <a:lnTo>
                  <a:pt x="0" y="19416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361889" y="7624872"/>
            <a:ext cx="1239802" cy="1207774"/>
          </a:xfrm>
          <a:custGeom>
            <a:avLst/>
            <a:gdLst/>
            <a:ahLst/>
            <a:cxnLst/>
            <a:rect l="l" t="t" r="r" b="b"/>
            <a:pathLst>
              <a:path w="1239802" h="1207774">
                <a:moveTo>
                  <a:pt x="0" y="0"/>
                </a:moveTo>
                <a:lnTo>
                  <a:pt x="1239802" y="0"/>
                </a:lnTo>
                <a:lnTo>
                  <a:pt x="1239802" y="1207774"/>
                </a:lnTo>
                <a:lnTo>
                  <a:pt x="0" y="12077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367459" y="3211014"/>
            <a:ext cx="1239802" cy="1578528"/>
          </a:xfrm>
          <a:custGeom>
            <a:avLst/>
            <a:gdLst/>
            <a:ahLst/>
            <a:cxnLst/>
            <a:rect l="l" t="t" r="r" b="b"/>
            <a:pathLst>
              <a:path w="1239802" h="1578528">
                <a:moveTo>
                  <a:pt x="0" y="0"/>
                </a:moveTo>
                <a:lnTo>
                  <a:pt x="1239802" y="0"/>
                </a:lnTo>
                <a:lnTo>
                  <a:pt x="1239802" y="1578528"/>
                </a:lnTo>
                <a:lnTo>
                  <a:pt x="0" y="157852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85557" y="7787854"/>
            <a:ext cx="1239802" cy="881809"/>
          </a:xfrm>
          <a:custGeom>
            <a:avLst/>
            <a:gdLst/>
            <a:ahLst/>
            <a:cxnLst/>
            <a:rect l="l" t="t" r="r" b="b"/>
            <a:pathLst>
              <a:path w="1239802" h="881809">
                <a:moveTo>
                  <a:pt x="0" y="0"/>
                </a:moveTo>
                <a:lnTo>
                  <a:pt x="1239802" y="0"/>
                </a:lnTo>
                <a:lnTo>
                  <a:pt x="1239802" y="881810"/>
                </a:lnTo>
                <a:lnTo>
                  <a:pt x="0" y="8818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30245" y="7560136"/>
            <a:ext cx="1239802" cy="1216039"/>
          </a:xfrm>
          <a:custGeom>
            <a:avLst/>
            <a:gdLst/>
            <a:ahLst/>
            <a:cxnLst/>
            <a:rect l="l" t="t" r="r" b="b"/>
            <a:pathLst>
              <a:path w="1239802" h="1216039">
                <a:moveTo>
                  <a:pt x="0" y="0"/>
                </a:moveTo>
                <a:lnTo>
                  <a:pt x="1239802" y="0"/>
                </a:lnTo>
                <a:lnTo>
                  <a:pt x="1239802" y="1216039"/>
                </a:lnTo>
                <a:lnTo>
                  <a:pt x="0" y="12160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923639" y="5282153"/>
            <a:ext cx="955321" cy="1778719"/>
          </a:xfrm>
          <a:custGeom>
            <a:avLst/>
            <a:gdLst/>
            <a:ahLst/>
            <a:cxnLst/>
            <a:rect l="l" t="t" r="r" b="b"/>
            <a:pathLst>
              <a:path w="955321" h="1778719">
                <a:moveTo>
                  <a:pt x="0" y="0"/>
                </a:moveTo>
                <a:lnTo>
                  <a:pt x="955320" y="0"/>
                </a:lnTo>
                <a:lnTo>
                  <a:pt x="955320" y="1778719"/>
                </a:lnTo>
                <a:lnTo>
                  <a:pt x="0" y="177871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090784" y="3149954"/>
            <a:ext cx="1400686" cy="1473752"/>
          </a:xfrm>
          <a:custGeom>
            <a:avLst/>
            <a:gdLst/>
            <a:ahLst/>
            <a:cxnLst/>
            <a:rect l="l" t="t" r="r" b="b"/>
            <a:pathLst>
              <a:path w="1400686" h="1473752">
                <a:moveTo>
                  <a:pt x="0" y="0"/>
                </a:moveTo>
                <a:lnTo>
                  <a:pt x="1400686" y="0"/>
                </a:lnTo>
                <a:lnTo>
                  <a:pt x="1400686" y="1473752"/>
                </a:lnTo>
                <a:lnTo>
                  <a:pt x="0" y="14737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595610" y="3091311"/>
            <a:ext cx="1239802" cy="1771897"/>
          </a:xfrm>
          <a:custGeom>
            <a:avLst/>
            <a:gdLst/>
            <a:ahLst/>
            <a:cxnLst/>
            <a:rect l="l" t="t" r="r" b="b"/>
            <a:pathLst>
              <a:path w="1239802" h="1771897">
                <a:moveTo>
                  <a:pt x="0" y="0"/>
                </a:moveTo>
                <a:lnTo>
                  <a:pt x="1239802" y="0"/>
                </a:lnTo>
                <a:lnTo>
                  <a:pt x="1239802" y="1771897"/>
                </a:lnTo>
                <a:lnTo>
                  <a:pt x="0" y="17718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044664" y="7624872"/>
            <a:ext cx="667448" cy="982745"/>
          </a:xfrm>
          <a:custGeom>
            <a:avLst/>
            <a:gdLst/>
            <a:ahLst/>
            <a:cxnLst/>
            <a:rect l="l" t="t" r="r" b="b"/>
            <a:pathLst>
              <a:path w="667448" h="982745">
                <a:moveTo>
                  <a:pt x="0" y="0"/>
                </a:moveTo>
                <a:lnTo>
                  <a:pt x="667448" y="0"/>
                </a:lnTo>
                <a:lnTo>
                  <a:pt x="667448" y="982745"/>
                </a:lnTo>
                <a:lnTo>
                  <a:pt x="0" y="98274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061779" y="2983084"/>
            <a:ext cx="963522" cy="1988352"/>
          </a:xfrm>
          <a:custGeom>
            <a:avLst/>
            <a:gdLst/>
            <a:ahLst/>
            <a:cxnLst/>
            <a:rect l="l" t="t" r="r" b="b"/>
            <a:pathLst>
              <a:path w="963522" h="1988352">
                <a:moveTo>
                  <a:pt x="0" y="0"/>
                </a:moveTo>
                <a:lnTo>
                  <a:pt x="963522" y="0"/>
                </a:lnTo>
                <a:lnTo>
                  <a:pt x="963522" y="1988351"/>
                </a:lnTo>
                <a:lnTo>
                  <a:pt x="0" y="198835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657175" y="7692493"/>
            <a:ext cx="958156" cy="1083683"/>
          </a:xfrm>
          <a:custGeom>
            <a:avLst/>
            <a:gdLst/>
            <a:ahLst/>
            <a:cxnLst/>
            <a:rect l="l" t="t" r="r" b="b"/>
            <a:pathLst>
              <a:path w="958156" h="1083683">
                <a:moveTo>
                  <a:pt x="0" y="0"/>
                </a:moveTo>
                <a:lnTo>
                  <a:pt x="958156" y="0"/>
                </a:lnTo>
                <a:lnTo>
                  <a:pt x="958156" y="1083682"/>
                </a:lnTo>
                <a:lnTo>
                  <a:pt x="0" y="108368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206877" y="7605684"/>
            <a:ext cx="454196" cy="1124944"/>
          </a:xfrm>
          <a:custGeom>
            <a:avLst/>
            <a:gdLst/>
            <a:ahLst/>
            <a:cxnLst/>
            <a:rect l="l" t="t" r="r" b="b"/>
            <a:pathLst>
              <a:path w="454196" h="1124944">
                <a:moveTo>
                  <a:pt x="0" y="0"/>
                </a:moveTo>
                <a:lnTo>
                  <a:pt x="454196" y="0"/>
                </a:lnTo>
                <a:lnTo>
                  <a:pt x="454196" y="1124944"/>
                </a:lnTo>
                <a:lnTo>
                  <a:pt x="0" y="112494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957162" y="2980677"/>
            <a:ext cx="1072467" cy="1775933"/>
          </a:xfrm>
          <a:custGeom>
            <a:avLst/>
            <a:gdLst/>
            <a:ahLst/>
            <a:cxnLst/>
            <a:rect l="l" t="t" r="r" b="b"/>
            <a:pathLst>
              <a:path w="1072467" h="1775933">
                <a:moveTo>
                  <a:pt x="0" y="0"/>
                </a:moveTo>
                <a:lnTo>
                  <a:pt x="1072467" y="0"/>
                </a:lnTo>
                <a:lnTo>
                  <a:pt x="1072467" y="1775933"/>
                </a:lnTo>
                <a:lnTo>
                  <a:pt x="0" y="177593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683064" y="5100138"/>
            <a:ext cx="1596554" cy="1798935"/>
          </a:xfrm>
          <a:custGeom>
            <a:avLst/>
            <a:gdLst/>
            <a:ahLst/>
            <a:cxnLst/>
            <a:rect l="l" t="t" r="r" b="b"/>
            <a:pathLst>
              <a:path w="1596554" h="1798935">
                <a:moveTo>
                  <a:pt x="0" y="0"/>
                </a:moveTo>
                <a:lnTo>
                  <a:pt x="1596555" y="0"/>
                </a:lnTo>
                <a:lnTo>
                  <a:pt x="1596555" y="1798935"/>
                </a:lnTo>
                <a:lnTo>
                  <a:pt x="0" y="1798935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3986107" y="5100138"/>
            <a:ext cx="1239802" cy="2162445"/>
          </a:xfrm>
          <a:custGeom>
            <a:avLst/>
            <a:gdLst/>
            <a:ahLst/>
            <a:cxnLst/>
            <a:rect l="l" t="t" r="r" b="b"/>
            <a:pathLst>
              <a:path w="1239802" h="2162445">
                <a:moveTo>
                  <a:pt x="0" y="0"/>
                </a:moveTo>
                <a:lnTo>
                  <a:pt x="1239802" y="0"/>
                </a:lnTo>
                <a:lnTo>
                  <a:pt x="1239802" y="2162446"/>
                </a:lnTo>
                <a:lnTo>
                  <a:pt x="0" y="2162446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82613" y="3047129"/>
            <a:ext cx="1239802" cy="1643029"/>
          </a:xfrm>
          <a:custGeom>
            <a:avLst/>
            <a:gdLst/>
            <a:ahLst/>
            <a:cxnLst/>
            <a:rect l="l" t="t" r="r" b="b"/>
            <a:pathLst>
              <a:path w="1239802" h="1643029">
                <a:moveTo>
                  <a:pt x="0" y="0"/>
                </a:moveTo>
                <a:lnTo>
                  <a:pt x="1239802" y="0"/>
                </a:lnTo>
                <a:lnTo>
                  <a:pt x="1239802" y="1643029"/>
                </a:lnTo>
                <a:lnTo>
                  <a:pt x="0" y="1643029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090784" y="5058500"/>
            <a:ext cx="1239802" cy="2002372"/>
          </a:xfrm>
          <a:custGeom>
            <a:avLst/>
            <a:gdLst/>
            <a:ahLst/>
            <a:cxnLst/>
            <a:rect l="l" t="t" r="r" b="b"/>
            <a:pathLst>
              <a:path w="1239802" h="2002372">
                <a:moveTo>
                  <a:pt x="0" y="0"/>
                </a:moveTo>
                <a:lnTo>
                  <a:pt x="1239802" y="0"/>
                </a:lnTo>
                <a:lnTo>
                  <a:pt x="1239802" y="2002372"/>
                </a:lnTo>
                <a:lnTo>
                  <a:pt x="0" y="2002372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1789718" y="5315116"/>
            <a:ext cx="1575986" cy="1650247"/>
          </a:xfrm>
          <a:custGeom>
            <a:avLst/>
            <a:gdLst/>
            <a:ahLst/>
            <a:cxnLst/>
            <a:rect l="l" t="t" r="r" b="b"/>
            <a:pathLst>
              <a:path w="1575986" h="1650247">
                <a:moveTo>
                  <a:pt x="0" y="0"/>
                </a:moveTo>
                <a:lnTo>
                  <a:pt x="1575986" y="0"/>
                </a:lnTo>
                <a:lnTo>
                  <a:pt x="1575986" y="1650247"/>
                </a:lnTo>
                <a:lnTo>
                  <a:pt x="0" y="1650247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1789718" y="3179337"/>
            <a:ext cx="1328855" cy="1683871"/>
          </a:xfrm>
          <a:custGeom>
            <a:avLst/>
            <a:gdLst/>
            <a:ahLst/>
            <a:cxnLst/>
            <a:rect l="l" t="t" r="r" b="b"/>
            <a:pathLst>
              <a:path w="1328855" h="1683871">
                <a:moveTo>
                  <a:pt x="0" y="0"/>
                </a:moveTo>
                <a:lnTo>
                  <a:pt x="1328855" y="0"/>
                </a:lnTo>
                <a:lnTo>
                  <a:pt x="1328855" y="1683871"/>
                </a:lnTo>
                <a:lnTo>
                  <a:pt x="0" y="1683871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3924250" y="3127411"/>
            <a:ext cx="1364333" cy="1662131"/>
          </a:xfrm>
          <a:custGeom>
            <a:avLst/>
            <a:gdLst/>
            <a:ahLst/>
            <a:cxnLst/>
            <a:rect l="l" t="t" r="r" b="b"/>
            <a:pathLst>
              <a:path w="1364333" h="1662131">
                <a:moveTo>
                  <a:pt x="0" y="0"/>
                </a:moveTo>
                <a:lnTo>
                  <a:pt x="1364333" y="0"/>
                </a:lnTo>
                <a:lnTo>
                  <a:pt x="1364333" y="1662131"/>
                </a:lnTo>
                <a:lnTo>
                  <a:pt x="0" y="1662131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055059" y="5169394"/>
            <a:ext cx="932342" cy="2093190"/>
          </a:xfrm>
          <a:custGeom>
            <a:avLst/>
            <a:gdLst/>
            <a:ahLst/>
            <a:cxnLst/>
            <a:rect l="l" t="t" r="r" b="b"/>
            <a:pathLst>
              <a:path w="932342" h="2093190">
                <a:moveTo>
                  <a:pt x="0" y="0"/>
                </a:moveTo>
                <a:lnTo>
                  <a:pt x="932341" y="0"/>
                </a:lnTo>
                <a:lnTo>
                  <a:pt x="932341" y="2093190"/>
                </a:lnTo>
                <a:lnTo>
                  <a:pt x="0" y="2093190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1388055" y="7624872"/>
            <a:ext cx="1010102" cy="982745"/>
          </a:xfrm>
          <a:custGeom>
            <a:avLst/>
            <a:gdLst/>
            <a:ahLst/>
            <a:cxnLst/>
            <a:rect l="l" t="t" r="r" b="b"/>
            <a:pathLst>
              <a:path w="1010102" h="982745">
                <a:moveTo>
                  <a:pt x="0" y="0"/>
                </a:moveTo>
                <a:lnTo>
                  <a:pt x="1010102" y="0"/>
                </a:lnTo>
                <a:lnTo>
                  <a:pt x="1010102" y="982745"/>
                </a:lnTo>
                <a:lnTo>
                  <a:pt x="0" y="982745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3082161" y="7486449"/>
            <a:ext cx="567085" cy="1346197"/>
          </a:xfrm>
          <a:custGeom>
            <a:avLst/>
            <a:gdLst/>
            <a:ahLst/>
            <a:cxnLst/>
            <a:rect l="l" t="t" r="r" b="b"/>
            <a:pathLst>
              <a:path w="567085" h="1346197">
                <a:moveTo>
                  <a:pt x="0" y="0"/>
                </a:moveTo>
                <a:lnTo>
                  <a:pt x="567086" y="0"/>
                </a:lnTo>
                <a:lnTo>
                  <a:pt x="567086" y="1346197"/>
                </a:lnTo>
                <a:lnTo>
                  <a:pt x="0" y="1346197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377749" y="7787854"/>
            <a:ext cx="692226" cy="872554"/>
          </a:xfrm>
          <a:custGeom>
            <a:avLst/>
            <a:gdLst/>
            <a:ahLst/>
            <a:cxnLst/>
            <a:rect l="l" t="t" r="r" b="b"/>
            <a:pathLst>
              <a:path w="692226" h="872554">
                <a:moveTo>
                  <a:pt x="0" y="0"/>
                </a:moveTo>
                <a:lnTo>
                  <a:pt x="692227" y="0"/>
                </a:lnTo>
                <a:lnTo>
                  <a:pt x="692227" y="872555"/>
                </a:lnTo>
                <a:lnTo>
                  <a:pt x="0" y="87255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5493743" y="2880852"/>
            <a:ext cx="1765557" cy="1875758"/>
          </a:xfrm>
          <a:custGeom>
            <a:avLst/>
            <a:gdLst/>
            <a:ahLst/>
            <a:cxnLst/>
            <a:rect l="l" t="t" r="r" b="b"/>
            <a:pathLst>
              <a:path w="1765557" h="1875758">
                <a:moveTo>
                  <a:pt x="0" y="0"/>
                </a:moveTo>
                <a:lnTo>
                  <a:pt x="1765557" y="0"/>
                </a:lnTo>
                <a:lnTo>
                  <a:pt x="1765557" y="1875758"/>
                </a:lnTo>
                <a:lnTo>
                  <a:pt x="0" y="1875758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5821708" y="5415974"/>
            <a:ext cx="879339" cy="1695111"/>
          </a:xfrm>
          <a:custGeom>
            <a:avLst/>
            <a:gdLst/>
            <a:ahLst/>
            <a:cxnLst/>
            <a:rect l="l" t="t" r="r" b="b"/>
            <a:pathLst>
              <a:path w="879339" h="1695111">
                <a:moveTo>
                  <a:pt x="0" y="0"/>
                </a:moveTo>
                <a:lnTo>
                  <a:pt x="879339" y="0"/>
                </a:lnTo>
                <a:lnTo>
                  <a:pt x="879339" y="1695111"/>
                </a:lnTo>
                <a:lnTo>
                  <a:pt x="0" y="1695111"/>
                </a:lnTo>
                <a:lnTo>
                  <a:pt x="0" y="0"/>
                </a:lnTo>
                <a:close/>
              </a:path>
            </a:pathLst>
          </a:custGeom>
          <a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5534128" y="7724970"/>
            <a:ext cx="1166919" cy="886372"/>
          </a:xfrm>
          <a:custGeom>
            <a:avLst/>
            <a:gdLst/>
            <a:ahLst/>
            <a:cxnLst/>
            <a:rect l="l" t="t" r="r" b="b"/>
            <a:pathLst>
              <a:path w="1166919" h="886372">
                <a:moveTo>
                  <a:pt x="0" y="0"/>
                </a:moveTo>
                <a:lnTo>
                  <a:pt x="1166919" y="0"/>
                </a:lnTo>
                <a:lnTo>
                  <a:pt x="1166919" y="886372"/>
                </a:lnTo>
                <a:lnTo>
                  <a:pt x="0" y="886372"/>
                </a:lnTo>
                <a:lnTo>
                  <a:pt x="0" y="0"/>
                </a:lnTo>
                <a:close/>
              </a:path>
            </a:pathLst>
          </a:custGeom>
          <a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5225909" y="7658225"/>
            <a:ext cx="274060" cy="1131813"/>
          </a:xfrm>
          <a:custGeom>
            <a:avLst/>
            <a:gdLst/>
            <a:ahLst/>
            <a:cxnLst/>
            <a:rect l="l" t="t" r="r" b="b"/>
            <a:pathLst>
              <a:path w="274060" h="1131813">
                <a:moveTo>
                  <a:pt x="0" y="0"/>
                </a:moveTo>
                <a:lnTo>
                  <a:pt x="274060" y="0"/>
                </a:lnTo>
                <a:lnTo>
                  <a:pt x="274060" y="1131813"/>
                </a:lnTo>
                <a:lnTo>
                  <a:pt x="0" y="1131813"/>
                </a:lnTo>
                <a:lnTo>
                  <a:pt x="0" y="0"/>
                </a:lnTo>
                <a:close/>
              </a:path>
            </a:pathLst>
          </a:custGeom>
          <a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2729049" y="7658225"/>
            <a:ext cx="456226" cy="1044791"/>
          </a:xfrm>
          <a:custGeom>
            <a:avLst/>
            <a:gdLst/>
            <a:ahLst/>
            <a:cxnLst/>
            <a:rect l="l" t="t" r="r" b="b"/>
            <a:pathLst>
              <a:path w="456226" h="1044791">
                <a:moveTo>
                  <a:pt x="0" y="0"/>
                </a:moveTo>
                <a:lnTo>
                  <a:pt x="456225" y="0"/>
                </a:lnTo>
                <a:lnTo>
                  <a:pt x="456225" y="1044792"/>
                </a:lnTo>
                <a:lnTo>
                  <a:pt x="0" y="1044792"/>
                </a:lnTo>
                <a:lnTo>
                  <a:pt x="0" y="0"/>
                </a:lnTo>
                <a:close/>
              </a:path>
            </a:pathLst>
          </a:custGeom>
          <a:blipFill>
            <a:blip r:embed="rId41"/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5500171" y="1350741"/>
            <a:ext cx="7287658" cy="753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77"/>
              </a:lnSpc>
              <a:spcBef>
                <a:spcPct val="0"/>
              </a:spcBef>
            </a:pPr>
            <a:r>
              <a:rPr lang="en-US" sz="4113">
                <a:solidFill>
                  <a:srgbClr val="1E5B82"/>
                </a:solidFill>
                <a:latin typeface="Codec Pro ExtraBold"/>
              </a:rPr>
              <a:t>Resources page</a:t>
            </a:r>
          </a:p>
        </p:txBody>
      </p:sp>
    </p:spTree>
    <p:extLst>
      <p:ext uri="{BB962C8B-B14F-4D97-AF65-F5344CB8AC3E}">
        <p14:creationId xmlns:p14="http://schemas.microsoft.com/office/powerpoint/2010/main" val="626172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89034" y="2967346"/>
            <a:ext cx="8801775" cy="8633722"/>
          </a:xfrm>
          <a:custGeom>
            <a:avLst/>
            <a:gdLst/>
            <a:ahLst/>
            <a:cxnLst/>
            <a:rect l="l" t="t" r="r" b="b"/>
            <a:pathLst>
              <a:path w="8801775" h="8633722">
                <a:moveTo>
                  <a:pt x="8801775" y="0"/>
                </a:moveTo>
                <a:lnTo>
                  <a:pt x="0" y="0"/>
                </a:lnTo>
                <a:lnTo>
                  <a:pt x="0" y="8633722"/>
                </a:lnTo>
                <a:lnTo>
                  <a:pt x="8801775" y="8633722"/>
                </a:lnTo>
                <a:lnTo>
                  <a:pt x="88017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055180" y="2919903"/>
            <a:ext cx="3144259" cy="2737580"/>
            <a:chOff x="0" y="0"/>
            <a:chExt cx="828118" cy="7210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28118" cy="721009"/>
            </a:xfrm>
            <a:custGeom>
              <a:avLst/>
              <a:gdLst/>
              <a:ahLst/>
              <a:cxnLst/>
              <a:rect l="l" t="t" r="r" b="b"/>
              <a:pathLst>
                <a:path w="828118" h="721009">
                  <a:moveTo>
                    <a:pt x="83716" y="0"/>
                  </a:moveTo>
                  <a:lnTo>
                    <a:pt x="744401" y="0"/>
                  </a:lnTo>
                  <a:cubicBezTo>
                    <a:pt x="790637" y="0"/>
                    <a:pt x="828118" y="37481"/>
                    <a:pt x="828118" y="83716"/>
                  </a:cubicBezTo>
                  <a:lnTo>
                    <a:pt x="828118" y="637293"/>
                  </a:lnTo>
                  <a:cubicBezTo>
                    <a:pt x="828118" y="683528"/>
                    <a:pt x="790637" y="721009"/>
                    <a:pt x="744401" y="721009"/>
                  </a:cubicBezTo>
                  <a:lnTo>
                    <a:pt x="83716" y="721009"/>
                  </a:lnTo>
                  <a:cubicBezTo>
                    <a:pt x="37481" y="721009"/>
                    <a:pt x="0" y="683528"/>
                    <a:pt x="0" y="637293"/>
                  </a:cubicBezTo>
                  <a:lnTo>
                    <a:pt x="0" y="83716"/>
                  </a:lnTo>
                  <a:cubicBezTo>
                    <a:pt x="0" y="37481"/>
                    <a:pt x="37481" y="0"/>
                    <a:pt x="83716" y="0"/>
                  </a:cubicBezTo>
                  <a:close/>
                </a:path>
              </a:pathLst>
            </a:custGeom>
            <a:solidFill>
              <a:srgbClr val="C4F1FA"/>
            </a:solidFill>
            <a:ln w="38100" cap="rnd">
              <a:solidFill>
                <a:srgbClr val="3A7B7A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28118" cy="7495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4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70914" y="2919903"/>
            <a:ext cx="3144259" cy="2737580"/>
            <a:chOff x="0" y="0"/>
            <a:chExt cx="828118" cy="7210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28118" cy="721009"/>
            </a:xfrm>
            <a:custGeom>
              <a:avLst/>
              <a:gdLst/>
              <a:ahLst/>
              <a:cxnLst/>
              <a:rect l="l" t="t" r="r" b="b"/>
              <a:pathLst>
                <a:path w="828118" h="721009">
                  <a:moveTo>
                    <a:pt x="83716" y="0"/>
                  </a:moveTo>
                  <a:lnTo>
                    <a:pt x="744401" y="0"/>
                  </a:lnTo>
                  <a:cubicBezTo>
                    <a:pt x="790637" y="0"/>
                    <a:pt x="828118" y="37481"/>
                    <a:pt x="828118" y="83716"/>
                  </a:cubicBezTo>
                  <a:lnTo>
                    <a:pt x="828118" y="637293"/>
                  </a:lnTo>
                  <a:cubicBezTo>
                    <a:pt x="828118" y="683528"/>
                    <a:pt x="790637" y="721009"/>
                    <a:pt x="744401" y="721009"/>
                  </a:cubicBezTo>
                  <a:lnTo>
                    <a:pt x="83716" y="721009"/>
                  </a:lnTo>
                  <a:cubicBezTo>
                    <a:pt x="37481" y="721009"/>
                    <a:pt x="0" y="683528"/>
                    <a:pt x="0" y="637293"/>
                  </a:cubicBezTo>
                  <a:lnTo>
                    <a:pt x="0" y="83716"/>
                  </a:lnTo>
                  <a:cubicBezTo>
                    <a:pt x="0" y="37481"/>
                    <a:pt x="37481" y="0"/>
                    <a:pt x="83716" y="0"/>
                  </a:cubicBezTo>
                  <a:close/>
                </a:path>
              </a:pathLst>
            </a:custGeom>
            <a:solidFill>
              <a:srgbClr val="C4F1FA"/>
            </a:solidFill>
            <a:ln w="38100" cap="rnd">
              <a:solidFill>
                <a:srgbClr val="3A7B7A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28118" cy="7495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4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086648" y="2919903"/>
            <a:ext cx="3144259" cy="2737580"/>
            <a:chOff x="0" y="0"/>
            <a:chExt cx="828118" cy="72100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28118" cy="721009"/>
            </a:xfrm>
            <a:custGeom>
              <a:avLst/>
              <a:gdLst/>
              <a:ahLst/>
              <a:cxnLst/>
              <a:rect l="l" t="t" r="r" b="b"/>
              <a:pathLst>
                <a:path w="828118" h="721009">
                  <a:moveTo>
                    <a:pt x="83716" y="0"/>
                  </a:moveTo>
                  <a:lnTo>
                    <a:pt x="744401" y="0"/>
                  </a:lnTo>
                  <a:cubicBezTo>
                    <a:pt x="790637" y="0"/>
                    <a:pt x="828118" y="37481"/>
                    <a:pt x="828118" y="83716"/>
                  </a:cubicBezTo>
                  <a:lnTo>
                    <a:pt x="828118" y="637293"/>
                  </a:lnTo>
                  <a:cubicBezTo>
                    <a:pt x="828118" y="683528"/>
                    <a:pt x="790637" y="721009"/>
                    <a:pt x="744401" y="721009"/>
                  </a:cubicBezTo>
                  <a:lnTo>
                    <a:pt x="83716" y="721009"/>
                  </a:lnTo>
                  <a:cubicBezTo>
                    <a:pt x="37481" y="721009"/>
                    <a:pt x="0" y="683528"/>
                    <a:pt x="0" y="637293"/>
                  </a:cubicBezTo>
                  <a:lnTo>
                    <a:pt x="0" y="83716"/>
                  </a:lnTo>
                  <a:cubicBezTo>
                    <a:pt x="0" y="37481"/>
                    <a:pt x="37481" y="0"/>
                    <a:pt x="83716" y="0"/>
                  </a:cubicBezTo>
                  <a:close/>
                </a:path>
              </a:pathLst>
            </a:custGeom>
            <a:solidFill>
              <a:srgbClr val="C4F1FA"/>
            </a:solidFill>
            <a:ln w="38100" cap="rnd">
              <a:solidFill>
                <a:srgbClr val="3A7B7A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28118" cy="7495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4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055180" y="5915417"/>
            <a:ext cx="3144259" cy="2737580"/>
            <a:chOff x="0" y="0"/>
            <a:chExt cx="828118" cy="72100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28118" cy="721009"/>
            </a:xfrm>
            <a:custGeom>
              <a:avLst/>
              <a:gdLst/>
              <a:ahLst/>
              <a:cxnLst/>
              <a:rect l="l" t="t" r="r" b="b"/>
              <a:pathLst>
                <a:path w="828118" h="721009">
                  <a:moveTo>
                    <a:pt x="83716" y="0"/>
                  </a:moveTo>
                  <a:lnTo>
                    <a:pt x="744401" y="0"/>
                  </a:lnTo>
                  <a:cubicBezTo>
                    <a:pt x="790637" y="0"/>
                    <a:pt x="828118" y="37481"/>
                    <a:pt x="828118" y="83716"/>
                  </a:cubicBezTo>
                  <a:lnTo>
                    <a:pt x="828118" y="637293"/>
                  </a:lnTo>
                  <a:cubicBezTo>
                    <a:pt x="828118" y="683528"/>
                    <a:pt x="790637" y="721009"/>
                    <a:pt x="744401" y="721009"/>
                  </a:cubicBezTo>
                  <a:lnTo>
                    <a:pt x="83716" y="721009"/>
                  </a:lnTo>
                  <a:cubicBezTo>
                    <a:pt x="37481" y="721009"/>
                    <a:pt x="0" y="683528"/>
                    <a:pt x="0" y="637293"/>
                  </a:cubicBezTo>
                  <a:lnTo>
                    <a:pt x="0" y="83716"/>
                  </a:lnTo>
                  <a:cubicBezTo>
                    <a:pt x="0" y="37481"/>
                    <a:pt x="37481" y="0"/>
                    <a:pt x="83716" y="0"/>
                  </a:cubicBezTo>
                  <a:close/>
                </a:path>
              </a:pathLst>
            </a:custGeom>
            <a:solidFill>
              <a:srgbClr val="C4F1FA"/>
            </a:solidFill>
            <a:ln w="38100" cap="rnd">
              <a:solidFill>
                <a:srgbClr val="3A7B7A"/>
              </a:solidFill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28118" cy="7495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4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570914" y="5915417"/>
            <a:ext cx="3144259" cy="2737580"/>
            <a:chOff x="0" y="0"/>
            <a:chExt cx="828118" cy="72100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28118" cy="721009"/>
            </a:xfrm>
            <a:custGeom>
              <a:avLst/>
              <a:gdLst/>
              <a:ahLst/>
              <a:cxnLst/>
              <a:rect l="l" t="t" r="r" b="b"/>
              <a:pathLst>
                <a:path w="828118" h="721009">
                  <a:moveTo>
                    <a:pt x="83716" y="0"/>
                  </a:moveTo>
                  <a:lnTo>
                    <a:pt x="744401" y="0"/>
                  </a:lnTo>
                  <a:cubicBezTo>
                    <a:pt x="790637" y="0"/>
                    <a:pt x="828118" y="37481"/>
                    <a:pt x="828118" y="83716"/>
                  </a:cubicBezTo>
                  <a:lnTo>
                    <a:pt x="828118" y="637293"/>
                  </a:lnTo>
                  <a:cubicBezTo>
                    <a:pt x="828118" y="683528"/>
                    <a:pt x="790637" y="721009"/>
                    <a:pt x="744401" y="721009"/>
                  </a:cubicBezTo>
                  <a:lnTo>
                    <a:pt x="83716" y="721009"/>
                  </a:lnTo>
                  <a:cubicBezTo>
                    <a:pt x="37481" y="721009"/>
                    <a:pt x="0" y="683528"/>
                    <a:pt x="0" y="637293"/>
                  </a:cubicBezTo>
                  <a:lnTo>
                    <a:pt x="0" y="83716"/>
                  </a:lnTo>
                  <a:cubicBezTo>
                    <a:pt x="0" y="37481"/>
                    <a:pt x="37481" y="0"/>
                    <a:pt x="83716" y="0"/>
                  </a:cubicBezTo>
                  <a:close/>
                </a:path>
              </a:pathLst>
            </a:custGeom>
            <a:solidFill>
              <a:srgbClr val="C4F1FA"/>
            </a:solidFill>
            <a:ln w="38100" cap="rnd">
              <a:solidFill>
                <a:srgbClr val="3A7B7A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28118" cy="7495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4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086648" y="5915417"/>
            <a:ext cx="3144259" cy="2737580"/>
            <a:chOff x="0" y="0"/>
            <a:chExt cx="828118" cy="72100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28118" cy="721009"/>
            </a:xfrm>
            <a:custGeom>
              <a:avLst/>
              <a:gdLst/>
              <a:ahLst/>
              <a:cxnLst/>
              <a:rect l="l" t="t" r="r" b="b"/>
              <a:pathLst>
                <a:path w="828118" h="721009">
                  <a:moveTo>
                    <a:pt x="83716" y="0"/>
                  </a:moveTo>
                  <a:lnTo>
                    <a:pt x="744401" y="0"/>
                  </a:lnTo>
                  <a:cubicBezTo>
                    <a:pt x="790637" y="0"/>
                    <a:pt x="828118" y="37481"/>
                    <a:pt x="828118" y="83716"/>
                  </a:cubicBezTo>
                  <a:lnTo>
                    <a:pt x="828118" y="637293"/>
                  </a:lnTo>
                  <a:cubicBezTo>
                    <a:pt x="828118" y="683528"/>
                    <a:pt x="790637" y="721009"/>
                    <a:pt x="744401" y="721009"/>
                  </a:cubicBezTo>
                  <a:lnTo>
                    <a:pt x="83716" y="721009"/>
                  </a:lnTo>
                  <a:cubicBezTo>
                    <a:pt x="37481" y="721009"/>
                    <a:pt x="0" y="683528"/>
                    <a:pt x="0" y="637293"/>
                  </a:cubicBezTo>
                  <a:lnTo>
                    <a:pt x="0" y="83716"/>
                  </a:lnTo>
                  <a:cubicBezTo>
                    <a:pt x="0" y="37481"/>
                    <a:pt x="37481" y="0"/>
                    <a:pt x="83716" y="0"/>
                  </a:cubicBezTo>
                  <a:close/>
                </a:path>
              </a:pathLst>
            </a:custGeom>
            <a:solidFill>
              <a:srgbClr val="C4F1FA"/>
            </a:solidFill>
            <a:ln w="38100" cap="rnd">
              <a:solidFill>
                <a:srgbClr val="3A7B7A"/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28575"/>
              <a:ext cx="828118" cy="7495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4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355638" y="3978149"/>
            <a:ext cx="2656216" cy="5120416"/>
          </a:xfrm>
          <a:custGeom>
            <a:avLst/>
            <a:gdLst/>
            <a:ahLst/>
            <a:cxnLst/>
            <a:rect l="l" t="t" r="r" b="b"/>
            <a:pathLst>
              <a:path w="2656216" h="5120416">
                <a:moveTo>
                  <a:pt x="0" y="0"/>
                </a:moveTo>
                <a:lnTo>
                  <a:pt x="2656216" y="0"/>
                </a:lnTo>
                <a:lnTo>
                  <a:pt x="2656216" y="5120416"/>
                </a:lnTo>
                <a:lnTo>
                  <a:pt x="0" y="51204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flipH="1">
            <a:off x="15471070" y="-3723676"/>
            <a:ext cx="8801775" cy="8633722"/>
          </a:xfrm>
          <a:custGeom>
            <a:avLst/>
            <a:gdLst/>
            <a:ahLst/>
            <a:cxnLst/>
            <a:rect l="l" t="t" r="r" b="b"/>
            <a:pathLst>
              <a:path w="8801775" h="8633722">
                <a:moveTo>
                  <a:pt x="8801775" y="0"/>
                </a:moveTo>
                <a:lnTo>
                  <a:pt x="0" y="0"/>
                </a:lnTo>
                <a:lnTo>
                  <a:pt x="0" y="8633722"/>
                </a:lnTo>
                <a:lnTo>
                  <a:pt x="8801775" y="8633722"/>
                </a:lnTo>
                <a:lnTo>
                  <a:pt x="880177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016917" y="4131400"/>
            <a:ext cx="3928059" cy="5243238"/>
          </a:xfrm>
          <a:custGeom>
            <a:avLst/>
            <a:gdLst/>
            <a:ahLst/>
            <a:cxnLst/>
            <a:rect l="l" t="t" r="r" b="b"/>
            <a:pathLst>
              <a:path w="3928059" h="5243238">
                <a:moveTo>
                  <a:pt x="0" y="0"/>
                </a:moveTo>
                <a:lnTo>
                  <a:pt x="3928059" y="0"/>
                </a:lnTo>
                <a:lnTo>
                  <a:pt x="3928059" y="5243239"/>
                </a:lnTo>
                <a:lnTo>
                  <a:pt x="0" y="52432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4687249" y="3053951"/>
            <a:ext cx="1880121" cy="1500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175"/>
              </a:lnSpc>
              <a:spcBef>
                <a:spcPct val="0"/>
              </a:spcBef>
            </a:pPr>
            <a:r>
              <a:rPr lang="en-US" sz="8097">
                <a:solidFill>
                  <a:srgbClr val="1E5B82"/>
                </a:solidFill>
                <a:latin typeface="Codec Pro ExtraBold"/>
              </a:rPr>
              <a:t>01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427676" y="4563356"/>
            <a:ext cx="2400288" cy="340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257">
                <a:solidFill>
                  <a:srgbClr val="1E5B82"/>
                </a:solidFill>
                <a:latin typeface="Canva Sans"/>
              </a:rPr>
              <a:t>Introduction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202472" y="3053951"/>
            <a:ext cx="1880121" cy="1500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175"/>
              </a:lnSpc>
              <a:spcBef>
                <a:spcPct val="0"/>
              </a:spcBef>
            </a:pPr>
            <a:r>
              <a:rPr lang="en-US" sz="8097">
                <a:solidFill>
                  <a:srgbClr val="1E5B82"/>
                </a:solidFill>
                <a:latin typeface="Codec Pro ExtraBold"/>
              </a:rPr>
              <a:t>02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942900" y="4563356"/>
            <a:ext cx="2400288" cy="69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257">
                <a:solidFill>
                  <a:srgbClr val="1E5B82"/>
                </a:solidFill>
                <a:latin typeface="Canva Sans"/>
              </a:rPr>
              <a:t>Project objectives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715783" y="3053951"/>
            <a:ext cx="1880121" cy="1500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175"/>
              </a:lnSpc>
              <a:spcBef>
                <a:spcPct val="0"/>
              </a:spcBef>
            </a:pPr>
            <a:r>
              <a:rPr lang="en-US" sz="8097">
                <a:solidFill>
                  <a:srgbClr val="1E5B82"/>
                </a:solidFill>
                <a:latin typeface="Codec Pro ExtraBold"/>
              </a:rPr>
              <a:t>03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338821" y="4563356"/>
            <a:ext cx="2639912" cy="69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257">
                <a:solidFill>
                  <a:srgbClr val="1E5B82"/>
                </a:solidFill>
                <a:latin typeface="Canva Sans"/>
              </a:rPr>
              <a:t>Recommendations and preventions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686738" y="6049464"/>
            <a:ext cx="1880121" cy="1500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175"/>
              </a:lnSpc>
              <a:spcBef>
                <a:spcPct val="0"/>
              </a:spcBef>
            </a:pPr>
            <a:r>
              <a:rPr lang="en-US" sz="8097">
                <a:solidFill>
                  <a:srgbClr val="1E5B82"/>
                </a:solidFill>
                <a:latin typeface="Codec Pro ExtraBold"/>
              </a:rPr>
              <a:t>04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427166" y="7558870"/>
            <a:ext cx="2400288" cy="340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257">
                <a:solidFill>
                  <a:srgbClr val="1E5B82"/>
                </a:solidFill>
                <a:latin typeface="Canva Sans"/>
              </a:rPr>
              <a:t>Laboratory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201962" y="6049464"/>
            <a:ext cx="1880121" cy="1500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175"/>
              </a:lnSpc>
              <a:spcBef>
                <a:spcPct val="0"/>
              </a:spcBef>
            </a:pPr>
            <a:r>
              <a:rPr lang="en-US" sz="8097">
                <a:solidFill>
                  <a:srgbClr val="1E5B82"/>
                </a:solidFill>
                <a:latin typeface="Codec Pro ExtraBold"/>
              </a:rPr>
              <a:t>05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942389" y="7558870"/>
            <a:ext cx="2400288" cy="69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257">
                <a:solidFill>
                  <a:srgbClr val="1E5B82"/>
                </a:solidFill>
                <a:latin typeface="Canva Sans"/>
              </a:rPr>
              <a:t>Laboratory analysis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715272" y="6049464"/>
            <a:ext cx="1880121" cy="1500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175"/>
              </a:lnSpc>
              <a:spcBef>
                <a:spcPct val="0"/>
              </a:spcBef>
            </a:pPr>
            <a:r>
              <a:rPr lang="en-US" sz="8097">
                <a:solidFill>
                  <a:srgbClr val="1E5B82"/>
                </a:solidFill>
                <a:latin typeface="Codec Pro ExtraBold"/>
              </a:rPr>
              <a:t>06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455699" y="7558870"/>
            <a:ext cx="2400288" cy="693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2257">
                <a:solidFill>
                  <a:srgbClr val="1E5B82"/>
                </a:solidFill>
                <a:latin typeface="Canva Sans"/>
              </a:rPr>
              <a:t>Project conclusions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923793" y="1460160"/>
            <a:ext cx="6440413" cy="1202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54"/>
              </a:lnSpc>
            </a:pPr>
            <a:r>
              <a:rPr lang="en-US" sz="6560">
                <a:solidFill>
                  <a:srgbClr val="1E5B82"/>
                </a:solidFill>
                <a:latin typeface="Codec Pro ExtraBold"/>
              </a:rPr>
              <a:t>Contents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765443">
            <a:off x="11205518" y="2797332"/>
            <a:ext cx="10244634" cy="9179370"/>
          </a:xfrm>
          <a:custGeom>
            <a:avLst/>
            <a:gdLst/>
            <a:ahLst/>
            <a:cxnLst/>
            <a:rect l="l" t="t" r="r" b="b"/>
            <a:pathLst>
              <a:path w="10244634" h="9179370">
                <a:moveTo>
                  <a:pt x="0" y="0"/>
                </a:moveTo>
                <a:lnTo>
                  <a:pt x="10244634" y="0"/>
                </a:lnTo>
                <a:lnTo>
                  <a:pt x="10244634" y="9179370"/>
                </a:lnTo>
                <a:lnTo>
                  <a:pt x="0" y="91793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5534" y="2115774"/>
            <a:ext cx="12249004" cy="6683153"/>
            <a:chOff x="0" y="0"/>
            <a:chExt cx="2655782" cy="17277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55782" cy="1727721"/>
            </a:xfrm>
            <a:custGeom>
              <a:avLst/>
              <a:gdLst/>
              <a:ahLst/>
              <a:cxnLst/>
              <a:rect l="l" t="t" r="r" b="b"/>
              <a:pathLst>
                <a:path w="2655782" h="1727721">
                  <a:moveTo>
                    <a:pt x="26104" y="0"/>
                  </a:moveTo>
                  <a:lnTo>
                    <a:pt x="2629678" y="0"/>
                  </a:lnTo>
                  <a:cubicBezTo>
                    <a:pt x="2636601" y="0"/>
                    <a:pt x="2643241" y="2750"/>
                    <a:pt x="2648136" y="7646"/>
                  </a:cubicBezTo>
                  <a:cubicBezTo>
                    <a:pt x="2653031" y="12541"/>
                    <a:pt x="2655782" y="19181"/>
                    <a:pt x="2655782" y="26104"/>
                  </a:cubicBezTo>
                  <a:lnTo>
                    <a:pt x="2655782" y="1701617"/>
                  </a:lnTo>
                  <a:cubicBezTo>
                    <a:pt x="2655782" y="1716034"/>
                    <a:pt x="2644094" y="1727721"/>
                    <a:pt x="2629678" y="1727721"/>
                  </a:cubicBezTo>
                  <a:lnTo>
                    <a:pt x="26104" y="1727721"/>
                  </a:lnTo>
                  <a:cubicBezTo>
                    <a:pt x="19181" y="1727721"/>
                    <a:pt x="12541" y="1724971"/>
                    <a:pt x="7646" y="1720075"/>
                  </a:cubicBezTo>
                  <a:cubicBezTo>
                    <a:pt x="2750" y="1715180"/>
                    <a:pt x="0" y="1708540"/>
                    <a:pt x="0" y="1701617"/>
                  </a:cubicBezTo>
                  <a:lnTo>
                    <a:pt x="0" y="26104"/>
                  </a:lnTo>
                  <a:cubicBezTo>
                    <a:pt x="0" y="19181"/>
                    <a:pt x="2750" y="12541"/>
                    <a:pt x="7646" y="7646"/>
                  </a:cubicBezTo>
                  <a:cubicBezTo>
                    <a:pt x="12541" y="2750"/>
                    <a:pt x="19181" y="0"/>
                    <a:pt x="26104" y="0"/>
                  </a:cubicBezTo>
                  <a:close/>
                </a:path>
              </a:pathLst>
            </a:custGeom>
            <a:solidFill>
              <a:srgbClr val="C4F1FA"/>
            </a:solidFill>
            <a:ln w="38100" cap="rnd">
              <a:solidFill>
                <a:srgbClr val="1E5B82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655782" cy="17562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4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666373" y="1028700"/>
            <a:ext cx="3987927" cy="8229600"/>
          </a:xfrm>
          <a:custGeom>
            <a:avLst/>
            <a:gdLst/>
            <a:ahLst/>
            <a:cxnLst/>
            <a:rect l="l" t="t" r="r" b="b"/>
            <a:pathLst>
              <a:path w="3987927" h="8229600">
                <a:moveTo>
                  <a:pt x="0" y="0"/>
                </a:moveTo>
                <a:lnTo>
                  <a:pt x="3987927" y="0"/>
                </a:lnTo>
                <a:lnTo>
                  <a:pt x="398792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054647" y="2486069"/>
            <a:ext cx="7699267" cy="1048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0"/>
              </a:lnSpc>
            </a:pPr>
            <a:r>
              <a:rPr lang="en-US" sz="6333" dirty="0">
                <a:solidFill>
                  <a:srgbClr val="1E5B82"/>
                </a:solidFill>
                <a:latin typeface="Codec Pro ExtraBold"/>
              </a:rPr>
              <a:t>REJA: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11532" y="3849058"/>
            <a:ext cx="11077009" cy="4924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00945" lvl="1" indent="-457200">
              <a:buFont typeface="+mj-lt"/>
              <a:buAutoNum type="arabicPeriod"/>
            </a:pPr>
            <a:r>
              <a:rPr lang="en-US" sz="3200" b="1" spc="-167" dirty="0" err="1">
                <a:solidFill>
                  <a:srgbClr val="1E5B82"/>
                </a:solidFill>
                <a:latin typeface="Codec Pro ExtraBold"/>
              </a:rPr>
              <a:t>Shartli</a:t>
            </a:r>
            <a:r>
              <a:rPr lang="en-US" sz="3200" b="1" spc="-167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3200" b="1" spc="-167" dirty="0" err="1">
                <a:solidFill>
                  <a:srgbClr val="1E5B82"/>
                </a:solidFill>
                <a:latin typeface="Codec Pro ExtraBold"/>
              </a:rPr>
              <a:t>patogen</a:t>
            </a:r>
            <a:r>
              <a:rPr lang="en-US" sz="3200" b="1" spc="-167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3200" b="1" spc="-167" dirty="0" err="1">
                <a:solidFill>
                  <a:srgbClr val="1E5B82"/>
                </a:solidFill>
                <a:latin typeface="Codec Pro ExtraBold"/>
              </a:rPr>
              <a:t>anaerob</a:t>
            </a:r>
            <a:r>
              <a:rPr lang="en-US" sz="3200" b="1" spc="-167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3200" b="1" spc="-167" dirty="0" err="1">
                <a:solidFill>
                  <a:srgbClr val="1E5B82"/>
                </a:solidFill>
                <a:latin typeface="Codec Pro ExtraBold"/>
              </a:rPr>
              <a:t>kokklar</a:t>
            </a:r>
            <a:r>
              <a:rPr lang="en-US" sz="3200" b="1" spc="-167" dirty="0">
                <a:solidFill>
                  <a:srgbClr val="1E5B82"/>
                </a:solidFill>
                <a:latin typeface="Codec Pro ExtraBold"/>
              </a:rPr>
              <a:t>.</a:t>
            </a:r>
          </a:p>
          <a:p>
            <a:pPr marL="700945" lvl="1" indent="-457200">
              <a:buFont typeface="+mj-lt"/>
              <a:buAutoNum type="arabicPeriod"/>
            </a:pP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Shartli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patogen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anaerob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kokklar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.</a:t>
            </a:r>
          </a:p>
          <a:p>
            <a:pPr marL="700945" lvl="1" indent="-457200">
              <a:buFont typeface="+mj-lt"/>
              <a:buAutoNum type="arabicPeriod"/>
            </a:pP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Shartli-patogen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mikroorganizmlar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uchrash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joylari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.</a:t>
            </a:r>
          </a:p>
          <a:p>
            <a:pPr marL="700945" lvl="1" indent="-457200">
              <a:buFont typeface="+mj-lt"/>
              <a:buAutoNum type="arabicPeriod"/>
            </a:pP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Og'iz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bo‘shlig‘i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mikroflorasi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.</a:t>
            </a:r>
          </a:p>
          <a:p>
            <a:pPr marL="700945" lvl="1" indent="-457200">
              <a:buFont typeface="+mj-lt"/>
              <a:buAutoNum type="arabicPeriod"/>
            </a:pP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Siydik-tanosil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yo‘llari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mikroflorasi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 .</a:t>
            </a:r>
            <a:endParaRPr lang="en-US" sz="3200" b="1" dirty="0">
              <a:solidFill>
                <a:srgbClr val="1E5B82"/>
              </a:solidFill>
              <a:latin typeface="Canva Sans"/>
            </a:endParaRPr>
          </a:p>
          <a:p>
            <a:pPr marL="700945" lvl="1" indent="-457200">
              <a:buFont typeface="+mj-lt"/>
              <a:buAutoNum type="arabicPeriod"/>
            </a:pP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Ichaklar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mikroflorasi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. </a:t>
            </a:r>
          </a:p>
          <a:p>
            <a:pPr marL="700945" lvl="1" indent="-457200">
              <a:buFont typeface="+mj-lt"/>
              <a:buAutoNum type="arabicPeriod"/>
            </a:pP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Yiringli-yallig‘lanish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va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jarohat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yuqumli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kasalliklarini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keltirib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chiqaruvchi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mikroorganizmlar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 .</a:t>
            </a:r>
          </a:p>
          <a:p>
            <a:pPr marL="700945" lvl="1" indent="-457200">
              <a:buFont typeface="+mj-lt"/>
              <a:buAutoNum type="arabicPeriod"/>
            </a:pP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Foydalanilgan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3200" b="1" dirty="0" err="1">
                <a:solidFill>
                  <a:srgbClr val="1E5B82"/>
                </a:solidFill>
                <a:latin typeface="Codec Pro ExtraBold"/>
              </a:rPr>
              <a:t>adabiyotlar</a:t>
            </a:r>
            <a:r>
              <a:rPr lang="en-US" sz="3200" b="1" dirty="0">
                <a:solidFill>
                  <a:srgbClr val="1E5B82"/>
                </a:solidFill>
                <a:latin typeface="Codec Pro ExtraBold"/>
              </a:rPr>
              <a:t>.</a:t>
            </a:r>
          </a:p>
          <a:p>
            <a:pPr marL="243745" lvl="1"/>
            <a:endParaRPr lang="en-US" sz="3200" b="1" u="none" strike="noStrike" dirty="0">
              <a:solidFill>
                <a:srgbClr val="1E5B82"/>
              </a:solidFill>
              <a:latin typeface="Canva Sans"/>
            </a:endParaRPr>
          </a:p>
        </p:txBody>
      </p:sp>
      <p:sp>
        <p:nvSpPr>
          <p:cNvPr id="9" name="Freeform 9"/>
          <p:cNvSpPr/>
          <p:nvPr/>
        </p:nvSpPr>
        <p:spPr>
          <a:xfrm rot="5765443">
            <a:off x="-2817499" y="-5819438"/>
            <a:ext cx="10244634" cy="9179370"/>
          </a:xfrm>
          <a:custGeom>
            <a:avLst/>
            <a:gdLst/>
            <a:ahLst/>
            <a:cxnLst/>
            <a:rect l="l" t="t" r="r" b="b"/>
            <a:pathLst>
              <a:path w="10244634" h="9179370">
                <a:moveTo>
                  <a:pt x="0" y="0"/>
                </a:moveTo>
                <a:lnTo>
                  <a:pt x="10244634" y="0"/>
                </a:lnTo>
                <a:lnTo>
                  <a:pt x="10244634" y="9179371"/>
                </a:lnTo>
                <a:lnTo>
                  <a:pt x="0" y="9179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26">
            <a:extLst>
              <a:ext uri="{FF2B5EF4-FFF2-40B4-BE49-F238E27FC236}">
                <a16:creationId xmlns:a16="http://schemas.microsoft.com/office/drawing/2014/main" id="{CB210DE5-5277-453C-ABA7-4FB63A84D8BE}"/>
              </a:ext>
            </a:extLst>
          </p:cNvPr>
          <p:cNvSpPr/>
          <p:nvPr/>
        </p:nvSpPr>
        <p:spPr>
          <a:xfrm>
            <a:off x="14103873" y="4350629"/>
            <a:ext cx="1232946" cy="1116370"/>
          </a:xfrm>
          <a:custGeom>
            <a:avLst/>
            <a:gdLst/>
            <a:ahLst/>
            <a:cxnLst/>
            <a:rect l="l" t="t" r="r" b="b"/>
            <a:pathLst>
              <a:path w="692226" h="872554">
                <a:moveTo>
                  <a:pt x="0" y="0"/>
                </a:moveTo>
                <a:lnTo>
                  <a:pt x="692227" y="0"/>
                </a:lnTo>
                <a:lnTo>
                  <a:pt x="692227" y="872555"/>
                </a:lnTo>
                <a:lnTo>
                  <a:pt x="0" y="87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010804" y="6436052"/>
            <a:ext cx="5349921" cy="6728429"/>
          </a:xfrm>
          <a:custGeom>
            <a:avLst/>
            <a:gdLst/>
            <a:ahLst/>
            <a:cxnLst/>
            <a:rect l="l" t="t" r="r" b="b"/>
            <a:pathLst>
              <a:path w="5349921" h="6728429">
                <a:moveTo>
                  <a:pt x="0" y="0"/>
                </a:moveTo>
                <a:lnTo>
                  <a:pt x="5349921" y="0"/>
                </a:lnTo>
                <a:lnTo>
                  <a:pt x="5349921" y="6728428"/>
                </a:lnTo>
                <a:lnTo>
                  <a:pt x="0" y="67284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39061">
            <a:off x="-1646261" y="-696298"/>
            <a:ext cx="5349921" cy="6728429"/>
          </a:xfrm>
          <a:custGeom>
            <a:avLst/>
            <a:gdLst/>
            <a:ahLst/>
            <a:cxnLst/>
            <a:rect l="l" t="t" r="r" b="b"/>
            <a:pathLst>
              <a:path w="5349921" h="6728429">
                <a:moveTo>
                  <a:pt x="0" y="0"/>
                </a:moveTo>
                <a:lnTo>
                  <a:pt x="5349922" y="0"/>
                </a:lnTo>
                <a:lnTo>
                  <a:pt x="5349922" y="6728429"/>
                </a:lnTo>
                <a:lnTo>
                  <a:pt x="0" y="6728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4"/>
          <p:cNvGrpSpPr/>
          <p:nvPr/>
        </p:nvGrpSpPr>
        <p:grpSpPr>
          <a:xfrm>
            <a:off x="1028700" y="2991766"/>
            <a:ext cx="3710456" cy="5523152"/>
            <a:chOff x="0" y="0"/>
            <a:chExt cx="1108770" cy="16504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08770" cy="1650445"/>
            </a:xfrm>
            <a:custGeom>
              <a:avLst/>
              <a:gdLst/>
              <a:ahLst/>
              <a:cxnLst/>
              <a:rect l="l" t="t" r="r" b="b"/>
              <a:pathLst>
                <a:path w="1108770" h="1650445">
                  <a:moveTo>
                    <a:pt x="70941" y="0"/>
                  </a:moveTo>
                  <a:lnTo>
                    <a:pt x="1037828" y="0"/>
                  </a:lnTo>
                  <a:cubicBezTo>
                    <a:pt x="1077008" y="0"/>
                    <a:pt x="1108770" y="31762"/>
                    <a:pt x="1108770" y="70941"/>
                  </a:cubicBezTo>
                  <a:lnTo>
                    <a:pt x="1108770" y="1579504"/>
                  </a:lnTo>
                  <a:cubicBezTo>
                    <a:pt x="1108770" y="1618684"/>
                    <a:pt x="1077008" y="1650445"/>
                    <a:pt x="1037828" y="1650445"/>
                  </a:cubicBezTo>
                  <a:lnTo>
                    <a:pt x="70941" y="1650445"/>
                  </a:lnTo>
                  <a:cubicBezTo>
                    <a:pt x="31762" y="1650445"/>
                    <a:pt x="0" y="1618684"/>
                    <a:pt x="0" y="1579504"/>
                  </a:cubicBezTo>
                  <a:lnTo>
                    <a:pt x="0" y="70941"/>
                  </a:lnTo>
                  <a:cubicBezTo>
                    <a:pt x="0" y="31762"/>
                    <a:pt x="31762" y="0"/>
                    <a:pt x="70941" y="0"/>
                  </a:cubicBezTo>
                  <a:close/>
                </a:path>
              </a:pathLst>
            </a:custGeom>
            <a:solidFill>
              <a:srgbClr val="C4F1FA"/>
            </a:solidFill>
            <a:ln w="38100" cap="rnd">
              <a:solidFill>
                <a:srgbClr val="1E5B82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108770" cy="1679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4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H="1" flipV="1">
            <a:off x="1258493" y="6780061"/>
            <a:ext cx="3155727" cy="0"/>
          </a:xfrm>
          <a:prstGeom prst="line">
            <a:avLst/>
          </a:prstGeom>
          <a:ln w="38100" cap="flat">
            <a:solidFill>
              <a:srgbClr val="1E5B8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Freeform 8"/>
          <p:cNvSpPr/>
          <p:nvPr/>
        </p:nvSpPr>
        <p:spPr>
          <a:xfrm>
            <a:off x="1718361" y="3340440"/>
            <a:ext cx="2409418" cy="3095611"/>
          </a:xfrm>
          <a:custGeom>
            <a:avLst/>
            <a:gdLst/>
            <a:ahLst/>
            <a:cxnLst/>
            <a:rect l="l" t="t" r="r" b="b"/>
            <a:pathLst>
              <a:path w="2409418" h="3095611">
                <a:moveTo>
                  <a:pt x="0" y="0"/>
                </a:moveTo>
                <a:lnTo>
                  <a:pt x="2409417" y="0"/>
                </a:lnTo>
                <a:lnTo>
                  <a:pt x="2409417" y="3095612"/>
                </a:lnTo>
                <a:lnTo>
                  <a:pt x="0" y="30956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5120554" y="2991766"/>
            <a:ext cx="3710456" cy="5523152"/>
            <a:chOff x="0" y="0"/>
            <a:chExt cx="1108770" cy="16504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08770" cy="1650445"/>
            </a:xfrm>
            <a:custGeom>
              <a:avLst/>
              <a:gdLst/>
              <a:ahLst/>
              <a:cxnLst/>
              <a:rect l="l" t="t" r="r" b="b"/>
              <a:pathLst>
                <a:path w="1108770" h="1650445">
                  <a:moveTo>
                    <a:pt x="70941" y="0"/>
                  </a:moveTo>
                  <a:lnTo>
                    <a:pt x="1037828" y="0"/>
                  </a:lnTo>
                  <a:cubicBezTo>
                    <a:pt x="1077008" y="0"/>
                    <a:pt x="1108770" y="31762"/>
                    <a:pt x="1108770" y="70941"/>
                  </a:cubicBezTo>
                  <a:lnTo>
                    <a:pt x="1108770" y="1579504"/>
                  </a:lnTo>
                  <a:cubicBezTo>
                    <a:pt x="1108770" y="1618684"/>
                    <a:pt x="1077008" y="1650445"/>
                    <a:pt x="1037828" y="1650445"/>
                  </a:cubicBezTo>
                  <a:lnTo>
                    <a:pt x="70941" y="1650445"/>
                  </a:lnTo>
                  <a:cubicBezTo>
                    <a:pt x="31762" y="1650445"/>
                    <a:pt x="0" y="1618684"/>
                    <a:pt x="0" y="1579504"/>
                  </a:cubicBezTo>
                  <a:lnTo>
                    <a:pt x="0" y="70941"/>
                  </a:lnTo>
                  <a:cubicBezTo>
                    <a:pt x="0" y="31762"/>
                    <a:pt x="31762" y="0"/>
                    <a:pt x="70941" y="0"/>
                  </a:cubicBezTo>
                  <a:close/>
                </a:path>
              </a:pathLst>
            </a:custGeom>
            <a:solidFill>
              <a:srgbClr val="C4F1FA"/>
            </a:solidFill>
            <a:ln w="38100" cap="rnd">
              <a:solidFill>
                <a:srgbClr val="1E5B82"/>
              </a:solidFill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1108770" cy="1679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4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 flipH="1" flipV="1">
            <a:off x="5350346" y="6780061"/>
            <a:ext cx="3155727" cy="0"/>
          </a:xfrm>
          <a:prstGeom prst="line">
            <a:avLst/>
          </a:prstGeom>
          <a:ln w="38100" cap="flat">
            <a:solidFill>
              <a:srgbClr val="1E5B8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5524339" y="3438810"/>
            <a:ext cx="2738998" cy="2868060"/>
          </a:xfrm>
          <a:custGeom>
            <a:avLst/>
            <a:gdLst/>
            <a:ahLst/>
            <a:cxnLst/>
            <a:rect l="l" t="t" r="r" b="b"/>
            <a:pathLst>
              <a:path w="2738998" h="2868060">
                <a:moveTo>
                  <a:pt x="0" y="0"/>
                </a:moveTo>
                <a:lnTo>
                  <a:pt x="2738998" y="0"/>
                </a:lnTo>
                <a:lnTo>
                  <a:pt x="2738998" y="2868061"/>
                </a:lnTo>
                <a:lnTo>
                  <a:pt x="0" y="28680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4" name="Group 14"/>
          <p:cNvGrpSpPr/>
          <p:nvPr/>
        </p:nvGrpSpPr>
        <p:grpSpPr>
          <a:xfrm>
            <a:off x="9208788" y="2991766"/>
            <a:ext cx="3710456" cy="5523152"/>
            <a:chOff x="0" y="0"/>
            <a:chExt cx="1108770" cy="16504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08770" cy="1650445"/>
            </a:xfrm>
            <a:custGeom>
              <a:avLst/>
              <a:gdLst/>
              <a:ahLst/>
              <a:cxnLst/>
              <a:rect l="l" t="t" r="r" b="b"/>
              <a:pathLst>
                <a:path w="1108770" h="1650445">
                  <a:moveTo>
                    <a:pt x="70941" y="0"/>
                  </a:moveTo>
                  <a:lnTo>
                    <a:pt x="1037828" y="0"/>
                  </a:lnTo>
                  <a:cubicBezTo>
                    <a:pt x="1077008" y="0"/>
                    <a:pt x="1108770" y="31762"/>
                    <a:pt x="1108770" y="70941"/>
                  </a:cubicBezTo>
                  <a:lnTo>
                    <a:pt x="1108770" y="1579504"/>
                  </a:lnTo>
                  <a:cubicBezTo>
                    <a:pt x="1108770" y="1618684"/>
                    <a:pt x="1077008" y="1650445"/>
                    <a:pt x="1037828" y="1650445"/>
                  </a:cubicBezTo>
                  <a:lnTo>
                    <a:pt x="70941" y="1650445"/>
                  </a:lnTo>
                  <a:cubicBezTo>
                    <a:pt x="31762" y="1650445"/>
                    <a:pt x="0" y="1618684"/>
                    <a:pt x="0" y="1579504"/>
                  </a:cubicBezTo>
                  <a:lnTo>
                    <a:pt x="0" y="70941"/>
                  </a:lnTo>
                  <a:cubicBezTo>
                    <a:pt x="0" y="31762"/>
                    <a:pt x="31762" y="0"/>
                    <a:pt x="70941" y="0"/>
                  </a:cubicBezTo>
                  <a:close/>
                </a:path>
              </a:pathLst>
            </a:custGeom>
            <a:solidFill>
              <a:srgbClr val="C4F1FA"/>
            </a:solidFill>
            <a:ln w="38100" cap="rnd">
              <a:solidFill>
                <a:srgbClr val="1E5B82"/>
              </a:solidFill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1108770" cy="1679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4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H="1" flipV="1">
            <a:off x="9438581" y="6780061"/>
            <a:ext cx="3155727" cy="0"/>
          </a:xfrm>
          <a:prstGeom prst="line">
            <a:avLst/>
          </a:prstGeom>
          <a:ln w="38100" cap="flat">
            <a:solidFill>
              <a:srgbClr val="1E5B8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Freeform 18"/>
          <p:cNvSpPr/>
          <p:nvPr/>
        </p:nvSpPr>
        <p:spPr>
          <a:xfrm>
            <a:off x="9909270" y="3424997"/>
            <a:ext cx="2309494" cy="2926497"/>
          </a:xfrm>
          <a:custGeom>
            <a:avLst/>
            <a:gdLst/>
            <a:ahLst/>
            <a:cxnLst/>
            <a:rect l="l" t="t" r="r" b="b"/>
            <a:pathLst>
              <a:path w="2309494" h="2926497">
                <a:moveTo>
                  <a:pt x="0" y="0"/>
                </a:moveTo>
                <a:lnTo>
                  <a:pt x="2309494" y="0"/>
                </a:lnTo>
                <a:lnTo>
                  <a:pt x="2309494" y="2926497"/>
                </a:lnTo>
                <a:lnTo>
                  <a:pt x="0" y="29264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3300245" y="2991766"/>
            <a:ext cx="3710456" cy="5523152"/>
            <a:chOff x="0" y="0"/>
            <a:chExt cx="1108770" cy="165044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08770" cy="1650445"/>
            </a:xfrm>
            <a:custGeom>
              <a:avLst/>
              <a:gdLst/>
              <a:ahLst/>
              <a:cxnLst/>
              <a:rect l="l" t="t" r="r" b="b"/>
              <a:pathLst>
                <a:path w="1108770" h="1650445">
                  <a:moveTo>
                    <a:pt x="70941" y="0"/>
                  </a:moveTo>
                  <a:lnTo>
                    <a:pt x="1037828" y="0"/>
                  </a:lnTo>
                  <a:cubicBezTo>
                    <a:pt x="1077008" y="0"/>
                    <a:pt x="1108770" y="31762"/>
                    <a:pt x="1108770" y="70941"/>
                  </a:cubicBezTo>
                  <a:lnTo>
                    <a:pt x="1108770" y="1579504"/>
                  </a:lnTo>
                  <a:cubicBezTo>
                    <a:pt x="1108770" y="1618684"/>
                    <a:pt x="1077008" y="1650445"/>
                    <a:pt x="1037828" y="1650445"/>
                  </a:cubicBezTo>
                  <a:lnTo>
                    <a:pt x="70941" y="1650445"/>
                  </a:lnTo>
                  <a:cubicBezTo>
                    <a:pt x="31762" y="1650445"/>
                    <a:pt x="0" y="1618684"/>
                    <a:pt x="0" y="1579504"/>
                  </a:cubicBezTo>
                  <a:lnTo>
                    <a:pt x="0" y="70941"/>
                  </a:lnTo>
                  <a:cubicBezTo>
                    <a:pt x="0" y="31762"/>
                    <a:pt x="31762" y="0"/>
                    <a:pt x="70941" y="0"/>
                  </a:cubicBezTo>
                  <a:close/>
                </a:path>
              </a:pathLst>
            </a:custGeom>
            <a:solidFill>
              <a:srgbClr val="C4F1FA"/>
            </a:solidFill>
            <a:ln w="38100" cap="rnd">
              <a:solidFill>
                <a:srgbClr val="1E5B82"/>
              </a:solidFill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1108770" cy="1679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4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 flipH="1" flipV="1">
            <a:off x="13530037" y="6780061"/>
            <a:ext cx="3155727" cy="0"/>
          </a:xfrm>
          <a:prstGeom prst="line">
            <a:avLst/>
          </a:prstGeom>
          <a:ln w="38100" cap="flat">
            <a:solidFill>
              <a:srgbClr val="1E5B8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Freeform 23"/>
          <p:cNvSpPr/>
          <p:nvPr/>
        </p:nvSpPr>
        <p:spPr>
          <a:xfrm>
            <a:off x="13995570" y="3547337"/>
            <a:ext cx="2371154" cy="2888715"/>
          </a:xfrm>
          <a:custGeom>
            <a:avLst/>
            <a:gdLst/>
            <a:ahLst/>
            <a:cxnLst/>
            <a:rect l="l" t="t" r="r" b="b"/>
            <a:pathLst>
              <a:path w="2371154" h="2888715">
                <a:moveTo>
                  <a:pt x="0" y="0"/>
                </a:moveTo>
                <a:lnTo>
                  <a:pt x="2371153" y="0"/>
                </a:lnTo>
                <a:lnTo>
                  <a:pt x="2371153" y="2888715"/>
                </a:lnTo>
                <a:lnTo>
                  <a:pt x="0" y="288871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6766049">
            <a:off x="13417058" y="-4464759"/>
            <a:ext cx="5349921" cy="6728429"/>
          </a:xfrm>
          <a:custGeom>
            <a:avLst/>
            <a:gdLst/>
            <a:ahLst/>
            <a:cxnLst/>
            <a:rect l="l" t="t" r="r" b="b"/>
            <a:pathLst>
              <a:path w="5349921" h="6728429">
                <a:moveTo>
                  <a:pt x="0" y="0"/>
                </a:moveTo>
                <a:lnTo>
                  <a:pt x="5349921" y="0"/>
                </a:lnTo>
                <a:lnTo>
                  <a:pt x="5349921" y="6728429"/>
                </a:lnTo>
                <a:lnTo>
                  <a:pt x="0" y="6728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5" name="TextBox 25"/>
          <p:cNvSpPr txBox="1"/>
          <p:nvPr/>
        </p:nvSpPr>
        <p:spPr>
          <a:xfrm>
            <a:off x="4948787" y="1536573"/>
            <a:ext cx="8390426" cy="1000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30"/>
              </a:lnSpc>
              <a:spcBef>
                <a:spcPct val="0"/>
              </a:spcBef>
            </a:pPr>
            <a:r>
              <a:rPr lang="en-US" sz="5384">
                <a:solidFill>
                  <a:srgbClr val="1E5B82"/>
                </a:solidFill>
                <a:latin typeface="Codec Pro ExtraBold"/>
              </a:rPr>
              <a:t>Laboratory analysis</a:t>
            </a:r>
          </a:p>
        </p:txBody>
      </p:sp>
      <p:sp>
        <p:nvSpPr>
          <p:cNvPr id="26" name="Freeform 26"/>
          <p:cNvSpPr/>
          <p:nvPr/>
        </p:nvSpPr>
        <p:spPr>
          <a:xfrm rot="1039061">
            <a:off x="-2204909" y="8246532"/>
            <a:ext cx="5349921" cy="6728429"/>
          </a:xfrm>
          <a:custGeom>
            <a:avLst/>
            <a:gdLst/>
            <a:ahLst/>
            <a:cxnLst/>
            <a:rect l="l" t="t" r="r" b="b"/>
            <a:pathLst>
              <a:path w="5349921" h="6728429">
                <a:moveTo>
                  <a:pt x="0" y="0"/>
                </a:moveTo>
                <a:lnTo>
                  <a:pt x="5349922" y="0"/>
                </a:lnTo>
                <a:lnTo>
                  <a:pt x="5349922" y="6728429"/>
                </a:lnTo>
                <a:lnTo>
                  <a:pt x="0" y="67284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7" name="TextBox 27"/>
          <p:cNvSpPr txBox="1"/>
          <p:nvPr/>
        </p:nvSpPr>
        <p:spPr>
          <a:xfrm>
            <a:off x="1435909" y="6827539"/>
            <a:ext cx="2896038" cy="37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9"/>
              </a:lnSpc>
              <a:spcBef>
                <a:spcPct val="0"/>
              </a:spcBef>
            </a:pPr>
            <a:r>
              <a:rPr lang="en-US" sz="1963">
                <a:solidFill>
                  <a:srgbClr val="1E5B82"/>
                </a:solidFill>
                <a:latin typeface="Codec Pro ExtraBold"/>
              </a:rPr>
              <a:t>Analysis 01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53697" y="7277948"/>
            <a:ext cx="3165319" cy="1059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6"/>
              </a:lnSpc>
            </a:pPr>
            <a:r>
              <a:rPr lang="en-US" sz="1384" u="none" strike="noStrike">
                <a:solidFill>
                  <a:srgbClr val="1E5B82"/>
                </a:solidFill>
                <a:latin typeface="Canva Sans"/>
              </a:rPr>
              <a:t>Lorem ipsum dolor sit amet, consectetur adipiscing elit. Etiam euismod id sem quis accumsan. Sed tempus placerat velit a placerat. Cras suscipit est at mauris.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573525" y="6827539"/>
            <a:ext cx="2896038" cy="37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9"/>
              </a:lnSpc>
              <a:spcBef>
                <a:spcPct val="0"/>
              </a:spcBef>
            </a:pPr>
            <a:r>
              <a:rPr lang="en-US" sz="1963">
                <a:solidFill>
                  <a:srgbClr val="1E5B82"/>
                </a:solidFill>
                <a:latin typeface="Codec Pro ExtraBold"/>
              </a:rPr>
              <a:t>Analysis 02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438885" y="7277948"/>
            <a:ext cx="3165319" cy="1059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6"/>
              </a:lnSpc>
            </a:pPr>
            <a:r>
              <a:rPr lang="en-US" sz="1384" u="none" strike="noStrike">
                <a:solidFill>
                  <a:srgbClr val="1E5B82"/>
                </a:solidFill>
                <a:latin typeface="Canva Sans"/>
              </a:rPr>
              <a:t>Lorem ipsum dolor sit amet, consectetur adipiscing elit. Etiam euismod id sem quis accumsan. Sed tempus placerat velit a placerat. Cras suscipit est at mauris.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573221" y="6827539"/>
            <a:ext cx="2896038" cy="37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9"/>
              </a:lnSpc>
              <a:spcBef>
                <a:spcPct val="0"/>
              </a:spcBef>
            </a:pPr>
            <a:r>
              <a:rPr lang="en-US" sz="1963">
                <a:solidFill>
                  <a:srgbClr val="1E5B82"/>
                </a:solidFill>
                <a:latin typeface="Codec Pro ExtraBold"/>
              </a:rPr>
              <a:t>Analysis 03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438581" y="7277948"/>
            <a:ext cx="3165319" cy="1059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6"/>
              </a:lnSpc>
            </a:pPr>
            <a:r>
              <a:rPr lang="en-US" sz="1384" u="none" strike="noStrike">
                <a:solidFill>
                  <a:srgbClr val="1E5B82"/>
                </a:solidFill>
                <a:latin typeface="Canva Sans"/>
              </a:rPr>
              <a:t>Lorem ipsum dolor sit amet, consectetur adipiscing elit. Etiam euismod id sem quis accumsan. Sed tempus placerat velit a placerat. Cras suscipit est at mauris.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707454" y="6809880"/>
            <a:ext cx="2896038" cy="374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9"/>
              </a:lnSpc>
              <a:spcBef>
                <a:spcPct val="0"/>
              </a:spcBef>
            </a:pPr>
            <a:r>
              <a:rPr lang="en-US" sz="1963">
                <a:solidFill>
                  <a:srgbClr val="1E5B82"/>
                </a:solidFill>
                <a:latin typeface="Codec Pro ExtraBold"/>
              </a:rPr>
              <a:t>Analysis 04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572813" y="7260289"/>
            <a:ext cx="3165319" cy="1059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6"/>
              </a:lnSpc>
            </a:pPr>
            <a:r>
              <a:rPr lang="en-US" sz="1384" u="none" strike="noStrike">
                <a:solidFill>
                  <a:srgbClr val="1E5B82"/>
                </a:solidFill>
                <a:latin typeface="Canva Sans"/>
              </a:rPr>
              <a:t>Lorem ipsum dolor sit amet, consectetur adipiscing elit. Etiam euismod id sem quis accumsan. Sed tempus placerat velit a placerat. Cras suscipit est at mauris.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765443">
            <a:off x="13450613" y="4025780"/>
            <a:ext cx="10244634" cy="9179370"/>
          </a:xfrm>
          <a:custGeom>
            <a:avLst/>
            <a:gdLst/>
            <a:ahLst/>
            <a:cxnLst/>
            <a:rect l="l" t="t" r="r" b="b"/>
            <a:pathLst>
              <a:path w="10244634" h="9179370">
                <a:moveTo>
                  <a:pt x="0" y="0"/>
                </a:moveTo>
                <a:lnTo>
                  <a:pt x="10244635" y="0"/>
                </a:lnTo>
                <a:lnTo>
                  <a:pt x="10244635" y="9179371"/>
                </a:lnTo>
                <a:lnTo>
                  <a:pt x="0" y="9179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694322">
            <a:off x="-2990033" y="-3404517"/>
            <a:ext cx="10244634" cy="9179370"/>
          </a:xfrm>
          <a:custGeom>
            <a:avLst/>
            <a:gdLst/>
            <a:ahLst/>
            <a:cxnLst/>
            <a:rect l="l" t="t" r="r" b="b"/>
            <a:pathLst>
              <a:path w="10244634" h="9179370">
                <a:moveTo>
                  <a:pt x="0" y="0"/>
                </a:moveTo>
                <a:lnTo>
                  <a:pt x="10244635" y="0"/>
                </a:lnTo>
                <a:lnTo>
                  <a:pt x="10244635" y="9179370"/>
                </a:lnTo>
                <a:lnTo>
                  <a:pt x="0" y="91793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4" name="Group 4"/>
          <p:cNvGrpSpPr/>
          <p:nvPr/>
        </p:nvGrpSpPr>
        <p:grpSpPr>
          <a:xfrm>
            <a:off x="6217922" y="7162824"/>
            <a:ext cx="6890094" cy="1825956"/>
            <a:chOff x="0" y="0"/>
            <a:chExt cx="863098" cy="2287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63098" cy="228731"/>
            </a:xfrm>
            <a:custGeom>
              <a:avLst/>
              <a:gdLst/>
              <a:ahLst/>
              <a:cxnLst/>
              <a:rect l="l" t="t" r="r" b="b"/>
              <a:pathLst>
                <a:path w="863098" h="228731">
                  <a:moveTo>
                    <a:pt x="24720" y="0"/>
                  </a:moveTo>
                  <a:lnTo>
                    <a:pt x="838378" y="0"/>
                  </a:lnTo>
                  <a:cubicBezTo>
                    <a:pt x="844934" y="0"/>
                    <a:pt x="851222" y="2604"/>
                    <a:pt x="855858" y="7240"/>
                  </a:cubicBezTo>
                  <a:cubicBezTo>
                    <a:pt x="860494" y="11876"/>
                    <a:pt x="863098" y="18164"/>
                    <a:pt x="863098" y="24720"/>
                  </a:cubicBezTo>
                  <a:lnTo>
                    <a:pt x="863098" y="204011"/>
                  </a:lnTo>
                  <a:cubicBezTo>
                    <a:pt x="863098" y="210567"/>
                    <a:pt x="860494" y="216855"/>
                    <a:pt x="855858" y="221491"/>
                  </a:cubicBezTo>
                  <a:cubicBezTo>
                    <a:pt x="851222" y="226127"/>
                    <a:pt x="844934" y="228731"/>
                    <a:pt x="838378" y="228731"/>
                  </a:cubicBezTo>
                  <a:lnTo>
                    <a:pt x="24720" y="228731"/>
                  </a:lnTo>
                  <a:cubicBezTo>
                    <a:pt x="18164" y="228731"/>
                    <a:pt x="11876" y="226127"/>
                    <a:pt x="7240" y="221491"/>
                  </a:cubicBezTo>
                  <a:cubicBezTo>
                    <a:pt x="2604" y="216855"/>
                    <a:pt x="0" y="210567"/>
                    <a:pt x="0" y="204011"/>
                  </a:cubicBezTo>
                  <a:lnTo>
                    <a:pt x="0" y="24720"/>
                  </a:lnTo>
                  <a:cubicBezTo>
                    <a:pt x="0" y="18164"/>
                    <a:pt x="2604" y="11876"/>
                    <a:pt x="7240" y="7240"/>
                  </a:cubicBezTo>
                  <a:cubicBezTo>
                    <a:pt x="11876" y="2604"/>
                    <a:pt x="18164" y="0"/>
                    <a:pt x="24720" y="0"/>
                  </a:cubicBezTo>
                  <a:close/>
                </a:path>
              </a:pathLst>
            </a:custGeom>
            <a:solidFill>
              <a:srgbClr val="C4F1FA"/>
            </a:solidFill>
            <a:ln w="38100" cap="rnd">
              <a:solidFill>
                <a:srgbClr val="1E5B82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63098" cy="257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4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217922" y="4564022"/>
            <a:ext cx="6890094" cy="1825956"/>
            <a:chOff x="0" y="0"/>
            <a:chExt cx="863098" cy="2287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63098" cy="228731"/>
            </a:xfrm>
            <a:custGeom>
              <a:avLst/>
              <a:gdLst/>
              <a:ahLst/>
              <a:cxnLst/>
              <a:rect l="l" t="t" r="r" b="b"/>
              <a:pathLst>
                <a:path w="863098" h="228731">
                  <a:moveTo>
                    <a:pt x="24720" y="0"/>
                  </a:moveTo>
                  <a:lnTo>
                    <a:pt x="838378" y="0"/>
                  </a:lnTo>
                  <a:cubicBezTo>
                    <a:pt x="844934" y="0"/>
                    <a:pt x="851222" y="2604"/>
                    <a:pt x="855858" y="7240"/>
                  </a:cubicBezTo>
                  <a:cubicBezTo>
                    <a:pt x="860494" y="11876"/>
                    <a:pt x="863098" y="18164"/>
                    <a:pt x="863098" y="24720"/>
                  </a:cubicBezTo>
                  <a:lnTo>
                    <a:pt x="863098" y="204011"/>
                  </a:lnTo>
                  <a:cubicBezTo>
                    <a:pt x="863098" y="210567"/>
                    <a:pt x="860494" y="216855"/>
                    <a:pt x="855858" y="221491"/>
                  </a:cubicBezTo>
                  <a:cubicBezTo>
                    <a:pt x="851222" y="226127"/>
                    <a:pt x="844934" y="228731"/>
                    <a:pt x="838378" y="228731"/>
                  </a:cubicBezTo>
                  <a:lnTo>
                    <a:pt x="24720" y="228731"/>
                  </a:lnTo>
                  <a:cubicBezTo>
                    <a:pt x="18164" y="228731"/>
                    <a:pt x="11876" y="226127"/>
                    <a:pt x="7240" y="221491"/>
                  </a:cubicBezTo>
                  <a:cubicBezTo>
                    <a:pt x="2604" y="216855"/>
                    <a:pt x="0" y="210567"/>
                    <a:pt x="0" y="204011"/>
                  </a:cubicBezTo>
                  <a:lnTo>
                    <a:pt x="0" y="24720"/>
                  </a:lnTo>
                  <a:cubicBezTo>
                    <a:pt x="0" y="18164"/>
                    <a:pt x="2604" y="11876"/>
                    <a:pt x="7240" y="7240"/>
                  </a:cubicBezTo>
                  <a:cubicBezTo>
                    <a:pt x="11876" y="2604"/>
                    <a:pt x="18164" y="0"/>
                    <a:pt x="24720" y="0"/>
                  </a:cubicBezTo>
                  <a:close/>
                </a:path>
              </a:pathLst>
            </a:custGeom>
            <a:solidFill>
              <a:srgbClr val="C4F1FA"/>
            </a:solidFill>
            <a:ln w="38100" cap="rnd">
              <a:solidFill>
                <a:srgbClr val="1E5B82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63098" cy="257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4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500174" y="4822717"/>
            <a:ext cx="1156989" cy="1308564"/>
          </a:xfrm>
          <a:custGeom>
            <a:avLst/>
            <a:gdLst/>
            <a:ahLst/>
            <a:cxnLst/>
            <a:rect l="l" t="t" r="r" b="b"/>
            <a:pathLst>
              <a:path w="1156989" h="1308564">
                <a:moveTo>
                  <a:pt x="0" y="0"/>
                </a:moveTo>
                <a:lnTo>
                  <a:pt x="1156989" y="0"/>
                </a:lnTo>
                <a:lnTo>
                  <a:pt x="1156989" y="1308565"/>
                </a:lnTo>
                <a:lnTo>
                  <a:pt x="0" y="13085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6217922" y="2124362"/>
            <a:ext cx="6890094" cy="1825956"/>
            <a:chOff x="0" y="0"/>
            <a:chExt cx="863098" cy="2287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63098" cy="228731"/>
            </a:xfrm>
            <a:custGeom>
              <a:avLst/>
              <a:gdLst/>
              <a:ahLst/>
              <a:cxnLst/>
              <a:rect l="l" t="t" r="r" b="b"/>
              <a:pathLst>
                <a:path w="863098" h="228731">
                  <a:moveTo>
                    <a:pt x="24720" y="0"/>
                  </a:moveTo>
                  <a:lnTo>
                    <a:pt x="838378" y="0"/>
                  </a:lnTo>
                  <a:cubicBezTo>
                    <a:pt x="844934" y="0"/>
                    <a:pt x="851222" y="2604"/>
                    <a:pt x="855858" y="7240"/>
                  </a:cubicBezTo>
                  <a:cubicBezTo>
                    <a:pt x="860494" y="11876"/>
                    <a:pt x="863098" y="18164"/>
                    <a:pt x="863098" y="24720"/>
                  </a:cubicBezTo>
                  <a:lnTo>
                    <a:pt x="863098" y="204011"/>
                  </a:lnTo>
                  <a:cubicBezTo>
                    <a:pt x="863098" y="210567"/>
                    <a:pt x="860494" y="216855"/>
                    <a:pt x="855858" y="221491"/>
                  </a:cubicBezTo>
                  <a:cubicBezTo>
                    <a:pt x="851222" y="226127"/>
                    <a:pt x="844934" y="228731"/>
                    <a:pt x="838378" y="228731"/>
                  </a:cubicBezTo>
                  <a:lnTo>
                    <a:pt x="24720" y="228731"/>
                  </a:lnTo>
                  <a:cubicBezTo>
                    <a:pt x="18164" y="228731"/>
                    <a:pt x="11876" y="226127"/>
                    <a:pt x="7240" y="221491"/>
                  </a:cubicBezTo>
                  <a:cubicBezTo>
                    <a:pt x="2604" y="216855"/>
                    <a:pt x="0" y="210567"/>
                    <a:pt x="0" y="204011"/>
                  </a:cubicBezTo>
                  <a:lnTo>
                    <a:pt x="0" y="24720"/>
                  </a:lnTo>
                  <a:cubicBezTo>
                    <a:pt x="0" y="18164"/>
                    <a:pt x="2604" y="11876"/>
                    <a:pt x="7240" y="7240"/>
                  </a:cubicBezTo>
                  <a:cubicBezTo>
                    <a:pt x="11876" y="2604"/>
                    <a:pt x="18164" y="0"/>
                    <a:pt x="24720" y="0"/>
                  </a:cubicBezTo>
                  <a:close/>
                </a:path>
              </a:pathLst>
            </a:custGeom>
            <a:solidFill>
              <a:srgbClr val="C4F1FA"/>
            </a:solidFill>
            <a:ln w="38100" cap="rnd">
              <a:solidFill>
                <a:srgbClr val="1E5B82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63098" cy="25730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4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6554890" y="2248182"/>
            <a:ext cx="923355" cy="1332563"/>
          </a:xfrm>
          <a:custGeom>
            <a:avLst/>
            <a:gdLst/>
            <a:ahLst/>
            <a:cxnLst/>
            <a:rect l="l" t="t" r="r" b="b"/>
            <a:pathLst>
              <a:path w="923355" h="1332563">
                <a:moveTo>
                  <a:pt x="0" y="0"/>
                </a:moveTo>
                <a:lnTo>
                  <a:pt x="923355" y="0"/>
                </a:lnTo>
                <a:lnTo>
                  <a:pt x="923355" y="1332563"/>
                </a:lnTo>
                <a:lnTo>
                  <a:pt x="0" y="13325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802718" y="6745824"/>
            <a:ext cx="2262804" cy="1869642"/>
          </a:xfrm>
          <a:custGeom>
            <a:avLst/>
            <a:gdLst/>
            <a:ahLst/>
            <a:cxnLst/>
            <a:rect l="l" t="t" r="r" b="b"/>
            <a:pathLst>
              <a:path w="2262804" h="1869642">
                <a:moveTo>
                  <a:pt x="0" y="0"/>
                </a:moveTo>
                <a:lnTo>
                  <a:pt x="2262804" y="0"/>
                </a:lnTo>
                <a:lnTo>
                  <a:pt x="2262804" y="1869642"/>
                </a:lnTo>
                <a:lnTo>
                  <a:pt x="0" y="18696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 flipV="1">
            <a:off x="3802718" y="2558439"/>
            <a:ext cx="2262804" cy="1869642"/>
          </a:xfrm>
          <a:custGeom>
            <a:avLst/>
            <a:gdLst/>
            <a:ahLst/>
            <a:cxnLst/>
            <a:rect l="l" t="t" r="r" b="b"/>
            <a:pathLst>
              <a:path w="2262804" h="1869642">
                <a:moveTo>
                  <a:pt x="0" y="1869642"/>
                </a:moveTo>
                <a:lnTo>
                  <a:pt x="2262804" y="1869642"/>
                </a:lnTo>
                <a:lnTo>
                  <a:pt x="2262804" y="0"/>
                </a:lnTo>
                <a:lnTo>
                  <a:pt x="0" y="0"/>
                </a:lnTo>
                <a:lnTo>
                  <a:pt x="0" y="1869642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7" name="Group 17"/>
          <p:cNvGrpSpPr/>
          <p:nvPr/>
        </p:nvGrpSpPr>
        <p:grpSpPr>
          <a:xfrm>
            <a:off x="3668874" y="5206633"/>
            <a:ext cx="2396648" cy="971829"/>
            <a:chOff x="0" y="0"/>
            <a:chExt cx="2004464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04464" cy="812800"/>
            </a:xfrm>
            <a:custGeom>
              <a:avLst/>
              <a:gdLst/>
              <a:ahLst/>
              <a:cxnLst/>
              <a:rect l="l" t="t" r="r" b="b"/>
              <a:pathLst>
                <a:path w="2004464" h="812800">
                  <a:moveTo>
                    <a:pt x="2004464" y="406400"/>
                  </a:moveTo>
                  <a:lnTo>
                    <a:pt x="1598064" y="0"/>
                  </a:lnTo>
                  <a:lnTo>
                    <a:pt x="1598064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1598064" y="609600"/>
                  </a:lnTo>
                  <a:lnTo>
                    <a:pt x="1598064" y="812800"/>
                  </a:lnTo>
                  <a:lnTo>
                    <a:pt x="2004464" y="406400"/>
                  </a:lnTo>
                  <a:close/>
                </a:path>
              </a:pathLst>
            </a:custGeom>
            <a:solidFill>
              <a:srgbClr val="8FC0DF"/>
            </a:solidFill>
            <a:ln cap="sq">
              <a:noFill/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174625"/>
              <a:ext cx="190286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41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3658652"/>
            <a:ext cx="3905420" cy="3795838"/>
            <a:chOff x="0" y="0"/>
            <a:chExt cx="836265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36265" cy="812800"/>
            </a:xfrm>
            <a:custGeom>
              <a:avLst/>
              <a:gdLst/>
              <a:ahLst/>
              <a:cxnLst/>
              <a:rect l="l" t="t" r="r" b="b"/>
              <a:pathLst>
                <a:path w="836265" h="812800">
                  <a:moveTo>
                    <a:pt x="418132" y="0"/>
                  </a:moveTo>
                  <a:cubicBezTo>
                    <a:pt x="187204" y="0"/>
                    <a:pt x="0" y="181951"/>
                    <a:pt x="0" y="406400"/>
                  </a:cubicBezTo>
                  <a:cubicBezTo>
                    <a:pt x="0" y="630849"/>
                    <a:pt x="187204" y="812800"/>
                    <a:pt x="418132" y="812800"/>
                  </a:cubicBezTo>
                  <a:cubicBezTo>
                    <a:pt x="649060" y="812800"/>
                    <a:pt x="836265" y="630849"/>
                    <a:pt x="836265" y="406400"/>
                  </a:cubicBezTo>
                  <a:cubicBezTo>
                    <a:pt x="836265" y="181951"/>
                    <a:pt x="649060" y="0"/>
                    <a:pt x="418132" y="0"/>
                  </a:cubicBezTo>
                  <a:close/>
                </a:path>
              </a:pathLst>
            </a:custGeom>
            <a:solidFill>
              <a:srgbClr val="C4F1FA"/>
            </a:solidFill>
            <a:ln w="38100" cap="sq">
              <a:solidFill>
                <a:srgbClr val="1E5B82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8400" y="47625"/>
              <a:ext cx="679465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4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7796328" y="2482200"/>
            <a:ext cx="4926189" cy="1098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0"/>
              </a:lnSpc>
            </a:pPr>
            <a:r>
              <a:rPr lang="en-US" sz="1839" u="none" strike="noStrike">
                <a:solidFill>
                  <a:srgbClr val="1E5B82"/>
                </a:solidFill>
                <a:latin typeface="Canva Sans"/>
              </a:rPr>
              <a:t>Lorem ipsum dolor sit amet, consectetur adipiscing elit. Etiam euismod id sem quis accumsan. Sed tempus placerat velit a placerat. Cras suscipit est at mauris.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796328" y="4927727"/>
            <a:ext cx="4926189" cy="1098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0"/>
              </a:lnSpc>
            </a:pPr>
            <a:r>
              <a:rPr lang="en-US" sz="1839" u="none" strike="noStrike">
                <a:solidFill>
                  <a:srgbClr val="1E5B82"/>
                </a:solidFill>
                <a:latin typeface="Canva Sans"/>
              </a:rPr>
              <a:t>Lorem ipsum dolor sit amet, consectetur adipiscing elit. Etiam euismod id sem quis accumsan. Sed tempus placerat velit a placerat. Cras suscipit est at mauris.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796328" y="7526529"/>
            <a:ext cx="4926189" cy="1098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0"/>
              </a:lnSpc>
            </a:pPr>
            <a:r>
              <a:rPr lang="en-US" sz="1839" u="none" strike="noStrike">
                <a:solidFill>
                  <a:srgbClr val="1E5B82"/>
                </a:solidFill>
                <a:latin typeface="Canva Sans"/>
              </a:rPr>
              <a:t>Lorem ipsum dolor sit amet, consectetur adipiscing elit. Etiam euismod id sem quis accumsan. Sed tempus placerat velit a placerat. Cras suscipit est at mauris.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09709" y="5578247"/>
            <a:ext cx="2743401" cy="1161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19"/>
              </a:lnSpc>
              <a:spcBef>
                <a:spcPct val="0"/>
              </a:spcBef>
            </a:pPr>
            <a:r>
              <a:rPr lang="en-US" sz="3202">
                <a:solidFill>
                  <a:srgbClr val="1E5B82"/>
                </a:solidFill>
                <a:latin typeface="Codec Pro ExtraBold"/>
              </a:rPr>
              <a:t>Project Conclusions</a:t>
            </a:r>
          </a:p>
        </p:txBody>
      </p:sp>
      <p:sp>
        <p:nvSpPr>
          <p:cNvPr id="27" name="Freeform 27"/>
          <p:cNvSpPr/>
          <p:nvPr/>
        </p:nvSpPr>
        <p:spPr>
          <a:xfrm>
            <a:off x="2395443" y="4063313"/>
            <a:ext cx="1121524" cy="1413686"/>
          </a:xfrm>
          <a:custGeom>
            <a:avLst/>
            <a:gdLst/>
            <a:ahLst/>
            <a:cxnLst/>
            <a:rect l="l" t="t" r="r" b="b"/>
            <a:pathLst>
              <a:path w="1121524" h="1413686">
                <a:moveTo>
                  <a:pt x="0" y="0"/>
                </a:moveTo>
                <a:lnTo>
                  <a:pt x="1121525" y="0"/>
                </a:lnTo>
                <a:lnTo>
                  <a:pt x="1121525" y="1413687"/>
                </a:lnTo>
                <a:lnTo>
                  <a:pt x="0" y="14136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6500174" y="7628227"/>
            <a:ext cx="1010102" cy="982745"/>
          </a:xfrm>
          <a:custGeom>
            <a:avLst/>
            <a:gdLst/>
            <a:ahLst/>
            <a:cxnLst/>
            <a:rect l="l" t="t" r="r" b="b"/>
            <a:pathLst>
              <a:path w="1010102" h="982745">
                <a:moveTo>
                  <a:pt x="0" y="0"/>
                </a:moveTo>
                <a:lnTo>
                  <a:pt x="1010102" y="0"/>
                </a:lnTo>
                <a:lnTo>
                  <a:pt x="1010102" y="982745"/>
                </a:lnTo>
                <a:lnTo>
                  <a:pt x="0" y="98274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9" name="Freeform 29"/>
          <p:cNvSpPr/>
          <p:nvPr/>
        </p:nvSpPr>
        <p:spPr>
          <a:xfrm>
            <a:off x="12976520" y="3338101"/>
            <a:ext cx="4142383" cy="5920199"/>
          </a:xfrm>
          <a:custGeom>
            <a:avLst/>
            <a:gdLst/>
            <a:ahLst/>
            <a:cxnLst/>
            <a:rect l="l" t="t" r="r" b="b"/>
            <a:pathLst>
              <a:path w="4142383" h="5920199">
                <a:moveTo>
                  <a:pt x="0" y="0"/>
                </a:moveTo>
                <a:lnTo>
                  <a:pt x="4142383" y="0"/>
                </a:lnTo>
                <a:lnTo>
                  <a:pt x="4142383" y="5920199"/>
                </a:lnTo>
                <a:lnTo>
                  <a:pt x="0" y="592019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4624516"/>
            <a:ext cx="8801775" cy="8633722"/>
          </a:xfrm>
          <a:custGeom>
            <a:avLst/>
            <a:gdLst/>
            <a:ahLst/>
            <a:cxnLst/>
            <a:rect l="l" t="t" r="r" b="b"/>
            <a:pathLst>
              <a:path w="8801775" h="8633722">
                <a:moveTo>
                  <a:pt x="8801776" y="0"/>
                </a:moveTo>
                <a:lnTo>
                  <a:pt x="0" y="0"/>
                </a:lnTo>
                <a:lnTo>
                  <a:pt x="0" y="8633722"/>
                </a:lnTo>
                <a:lnTo>
                  <a:pt x="8801776" y="8633722"/>
                </a:lnTo>
                <a:lnTo>
                  <a:pt x="88017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19249" y="8039100"/>
            <a:ext cx="2624070" cy="2785439"/>
          </a:xfrm>
          <a:custGeom>
            <a:avLst/>
            <a:gdLst/>
            <a:ahLst/>
            <a:cxnLst/>
            <a:rect l="l" t="t" r="r" b="b"/>
            <a:pathLst>
              <a:path w="5581066" h="9241867">
                <a:moveTo>
                  <a:pt x="0" y="0"/>
                </a:moveTo>
                <a:lnTo>
                  <a:pt x="5581066" y="0"/>
                </a:lnTo>
                <a:lnTo>
                  <a:pt x="5581066" y="9241867"/>
                </a:lnTo>
                <a:lnTo>
                  <a:pt x="0" y="92418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62000" y="41630"/>
            <a:ext cx="15163800" cy="118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0189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1E5B82"/>
                </a:solidFill>
                <a:latin typeface="Codec Pro ExtraBold"/>
              </a:rPr>
              <a:t>Shartli-patogen</a:t>
            </a:r>
            <a:r>
              <a:rPr lang="en-US" sz="6000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6000" dirty="0" err="1">
                <a:solidFill>
                  <a:srgbClr val="1E5B82"/>
                </a:solidFill>
                <a:latin typeface="Codec Pro ExtraBold"/>
              </a:rPr>
              <a:t>mikroorganizmlar</a:t>
            </a:r>
            <a:r>
              <a:rPr lang="en-US" sz="6000" dirty="0">
                <a:solidFill>
                  <a:srgbClr val="1E5B82"/>
                </a:solidFill>
                <a:latin typeface="Codec Pro ExtraBold"/>
              </a:rPr>
              <a:t>.</a:t>
            </a:r>
          </a:p>
        </p:txBody>
      </p:sp>
      <p:sp>
        <p:nvSpPr>
          <p:cNvPr id="37" name="Freeform 37"/>
          <p:cNvSpPr/>
          <p:nvPr/>
        </p:nvSpPr>
        <p:spPr>
          <a:xfrm flipH="1">
            <a:off x="16089778" y="269653"/>
            <a:ext cx="2148312" cy="2092814"/>
          </a:xfrm>
          <a:custGeom>
            <a:avLst/>
            <a:gdLst/>
            <a:ahLst/>
            <a:cxnLst/>
            <a:rect l="l" t="t" r="r" b="b"/>
            <a:pathLst>
              <a:path w="2148312" h="2092814">
                <a:moveTo>
                  <a:pt x="2148312" y="0"/>
                </a:moveTo>
                <a:lnTo>
                  <a:pt x="0" y="0"/>
                </a:lnTo>
                <a:lnTo>
                  <a:pt x="0" y="2092814"/>
                </a:lnTo>
                <a:lnTo>
                  <a:pt x="2148312" y="2092814"/>
                </a:lnTo>
                <a:lnTo>
                  <a:pt x="21483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7259300" y="5448300"/>
            <a:ext cx="811614" cy="789633"/>
          </a:xfrm>
          <a:custGeom>
            <a:avLst/>
            <a:gdLst/>
            <a:ahLst/>
            <a:cxnLst/>
            <a:rect l="l" t="t" r="r" b="b"/>
            <a:pathLst>
              <a:path w="811614" h="789633">
                <a:moveTo>
                  <a:pt x="0" y="0"/>
                </a:moveTo>
                <a:lnTo>
                  <a:pt x="811614" y="0"/>
                </a:lnTo>
                <a:lnTo>
                  <a:pt x="811614" y="789633"/>
                </a:lnTo>
                <a:lnTo>
                  <a:pt x="0" y="7896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ru-RU" dirty="0"/>
          </a:p>
        </p:txBody>
      </p:sp>
      <p:sp>
        <p:nvSpPr>
          <p:cNvPr id="39" name="Freeform 39"/>
          <p:cNvSpPr/>
          <p:nvPr/>
        </p:nvSpPr>
        <p:spPr>
          <a:xfrm>
            <a:off x="16135234" y="9227714"/>
            <a:ext cx="811614" cy="789633"/>
          </a:xfrm>
          <a:custGeom>
            <a:avLst/>
            <a:gdLst/>
            <a:ahLst/>
            <a:cxnLst/>
            <a:rect l="l" t="t" r="r" b="b"/>
            <a:pathLst>
              <a:path w="811614" h="789633">
                <a:moveTo>
                  <a:pt x="0" y="0"/>
                </a:moveTo>
                <a:lnTo>
                  <a:pt x="811614" y="0"/>
                </a:lnTo>
                <a:lnTo>
                  <a:pt x="811614" y="789632"/>
                </a:lnTo>
                <a:lnTo>
                  <a:pt x="0" y="78963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8D19EC-9563-49B9-A68E-383BDC30F926}"/>
              </a:ext>
            </a:extLst>
          </p:cNvPr>
          <p:cNvSpPr/>
          <p:nvPr/>
        </p:nvSpPr>
        <p:spPr>
          <a:xfrm>
            <a:off x="2005422" y="2078146"/>
            <a:ext cx="1494142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 err="1"/>
              <a:t>Shartli-patogen</a:t>
            </a:r>
            <a:r>
              <a:rPr lang="de-DE" sz="3600" dirty="0"/>
              <a:t> </a:t>
            </a:r>
            <a:r>
              <a:rPr lang="de-DE" sz="3600" dirty="0" err="1"/>
              <a:t>mikroorganizmlarga</a:t>
            </a:r>
            <a:r>
              <a:rPr lang="de-DE" sz="3600" dirty="0"/>
              <a:t> </a:t>
            </a:r>
            <a:r>
              <a:rPr lang="de-DE" sz="3600" dirty="0" err="1"/>
              <a:t>bakteriyalar</a:t>
            </a:r>
            <a:r>
              <a:rPr lang="de-DE" sz="3600" dirty="0"/>
              <a:t> </a:t>
            </a:r>
            <a:r>
              <a:rPr lang="de-DE" sz="3600" dirty="0" err="1"/>
              <a:t>shajarasida</a:t>
            </a:r>
            <a:r>
              <a:rPr lang="de-DE" sz="3600" dirty="0"/>
              <a:t> </a:t>
            </a:r>
            <a:r>
              <a:rPr lang="de-DE" sz="3600" dirty="0" err="1"/>
              <a:t>turlicha</a:t>
            </a:r>
            <a:r>
              <a:rPr lang="de-DE" sz="3600" dirty="0"/>
              <a:t> </a:t>
            </a:r>
            <a:r>
              <a:rPr lang="de-DE" sz="3600" dirty="0" err="1"/>
              <a:t>joylashgan</a:t>
            </a:r>
            <a:r>
              <a:rPr lang="de-DE" sz="3600" dirty="0"/>
              <a:t> </a:t>
            </a:r>
            <a:r>
              <a:rPr lang="de-DE" sz="3600" dirty="0" err="1"/>
              <a:t>katta</a:t>
            </a:r>
            <a:r>
              <a:rPr lang="de-DE" sz="3600" dirty="0"/>
              <a:t> </a:t>
            </a:r>
            <a:r>
              <a:rPr lang="de-DE" sz="3600" dirty="0" err="1"/>
              <a:t>guruhlar</a:t>
            </a:r>
            <a:r>
              <a:rPr lang="de-DE" sz="3600" dirty="0"/>
              <a:t> </a:t>
            </a:r>
            <a:r>
              <a:rPr lang="de-DE" sz="3600" dirty="0" err="1"/>
              <a:t>kiritilgan</a:t>
            </a:r>
            <a:r>
              <a:rPr lang="de-DE" sz="3600" dirty="0"/>
              <a:t> </a:t>
            </a:r>
            <a:r>
              <a:rPr lang="de-DE" sz="3600" dirty="0" err="1"/>
              <a:t>bo'lib</a:t>
            </a:r>
            <a:r>
              <a:rPr lang="de-DE" sz="3600" dirty="0"/>
              <a:t>, </a:t>
            </a:r>
            <a:r>
              <a:rPr lang="de-DE" sz="3600" dirty="0" err="1"/>
              <a:t>ular</a:t>
            </a:r>
            <a:r>
              <a:rPr lang="de-DE" sz="3600" dirty="0"/>
              <a:t> </a:t>
            </a:r>
            <a:r>
              <a:rPr lang="de-DE" sz="3600" dirty="0" err="1"/>
              <a:t>ma</a:t>
            </a:r>
            <a:r>
              <a:rPr lang="de-DE" sz="3600" dirty="0"/>
              <a:t>’ </a:t>
            </a:r>
            <a:r>
              <a:rPr lang="de-DE" sz="3600" dirty="0" err="1"/>
              <a:t>lum</a:t>
            </a:r>
            <a:r>
              <a:rPr lang="de-DE" sz="3600" dirty="0"/>
              <a:t> </a:t>
            </a:r>
            <a:r>
              <a:rPr lang="de-DE" sz="3600" dirty="0" err="1"/>
              <a:t>bir</a:t>
            </a:r>
            <a:r>
              <a:rPr lang="de-DE" sz="3600" dirty="0"/>
              <a:t> </a:t>
            </a:r>
            <a:r>
              <a:rPr lang="de-DE" sz="3600" dirty="0" err="1"/>
              <a:t>vaziyatlardagina</a:t>
            </a:r>
            <a:r>
              <a:rPr lang="de-DE" sz="3600" dirty="0"/>
              <a:t> </a:t>
            </a:r>
            <a:r>
              <a:rPr lang="de-DE" sz="3600" dirty="0" err="1"/>
              <a:t>odamlarda</a:t>
            </a:r>
            <a:r>
              <a:rPr lang="de-DE" sz="3600" dirty="0"/>
              <a:t> </a:t>
            </a:r>
            <a:r>
              <a:rPr lang="de-DE" sz="3600" dirty="0" err="1"/>
              <a:t>kasallik</a:t>
            </a:r>
            <a:r>
              <a:rPr lang="de-DE" sz="3600" dirty="0"/>
              <a:t> </a:t>
            </a:r>
            <a:r>
              <a:rPr lang="de-DE" sz="3600" dirty="0" err="1"/>
              <a:t>qo‘zg‘atadi</a:t>
            </a:r>
            <a:r>
              <a:rPr lang="de-DE" sz="3600" dirty="0"/>
              <a:t>. </a:t>
            </a:r>
            <a:r>
              <a:rPr lang="de-DE" sz="3600" dirty="0" err="1"/>
              <a:t>Zamonaviy</a:t>
            </a:r>
            <a:r>
              <a:rPr lang="de-DE" sz="3600" dirty="0"/>
              <a:t> </a:t>
            </a:r>
            <a:r>
              <a:rPr lang="de-DE" sz="3600" dirty="0" err="1"/>
              <a:t>xastaliklaming</a:t>
            </a:r>
            <a:r>
              <a:rPr lang="de-DE" sz="3600" dirty="0"/>
              <a:t> </a:t>
            </a:r>
            <a:r>
              <a:rPr lang="de-DE" sz="3600" dirty="0" err="1"/>
              <a:t>etiologik</a:t>
            </a:r>
            <a:r>
              <a:rPr lang="de-DE" sz="3600" dirty="0"/>
              <a:t> </a:t>
            </a:r>
            <a:r>
              <a:rPr lang="de-DE" sz="3600" dirty="0" err="1"/>
              <a:t>omili</a:t>
            </a:r>
            <a:r>
              <a:rPr lang="de-DE" sz="3600" dirty="0"/>
              <a:t> </a:t>
            </a:r>
            <a:r>
              <a:rPr lang="de-DE" sz="3600" dirty="0" err="1"/>
              <a:t>bo‘yicha</a:t>
            </a:r>
            <a:r>
              <a:rPr lang="de-DE" sz="3600" dirty="0"/>
              <a:t> 100 </a:t>
            </a:r>
            <a:r>
              <a:rPr lang="de-DE" sz="3600" dirty="0" err="1"/>
              <a:t>ga</a:t>
            </a:r>
            <a:r>
              <a:rPr lang="de-DE" sz="3600" dirty="0"/>
              <a:t> </a:t>
            </a:r>
            <a:r>
              <a:rPr lang="de-DE" sz="3600" dirty="0" err="1"/>
              <a:t>yaqin</a:t>
            </a:r>
            <a:r>
              <a:rPr lang="de-DE" sz="3600" dirty="0"/>
              <a:t> </a:t>
            </a:r>
            <a:r>
              <a:rPr lang="de-DE" sz="3600" dirty="0" err="1"/>
              <a:t>shartli-patogen</a:t>
            </a:r>
            <a:r>
              <a:rPr lang="de-DE" sz="3600" dirty="0"/>
              <a:t> </a:t>
            </a:r>
            <a:r>
              <a:rPr lang="de-DE" sz="3600" dirty="0" err="1"/>
              <a:t>mikroorganizmlar</a:t>
            </a:r>
            <a:r>
              <a:rPr lang="de-DE" sz="3600" dirty="0"/>
              <a:t> </a:t>
            </a:r>
            <a:r>
              <a:rPr lang="de-DE" sz="3600" dirty="0" err="1"/>
              <a:t>turlari</a:t>
            </a:r>
            <a:r>
              <a:rPr lang="de-DE" sz="3600" dirty="0"/>
              <a:t> </a:t>
            </a:r>
            <a:r>
              <a:rPr lang="de-DE" sz="3600" dirty="0" err="1"/>
              <a:t>olingan</a:t>
            </a:r>
            <a:r>
              <a:rPr lang="de-DE" sz="3600" dirty="0"/>
              <a:t>, </a:t>
            </a:r>
            <a:r>
              <a:rPr lang="de-DE" sz="3600" dirty="0" err="1"/>
              <a:t>Staphylococcus</a:t>
            </a:r>
            <a:r>
              <a:rPr lang="de-DE" sz="3600" dirty="0"/>
              <a:t>, Streptococcus, </a:t>
            </a:r>
            <a:r>
              <a:rPr lang="de-DE" sz="3600" dirty="0" err="1"/>
              <a:t>Eschericha</a:t>
            </a:r>
            <a:r>
              <a:rPr lang="de-DE" sz="3600" dirty="0"/>
              <a:t>, </a:t>
            </a:r>
            <a:r>
              <a:rPr lang="de-DE" sz="3600" dirty="0" err="1"/>
              <a:t>Enterobacter</a:t>
            </a:r>
            <a:r>
              <a:rPr lang="de-DE" sz="3600" dirty="0"/>
              <a:t>, Klebsiella, </a:t>
            </a:r>
            <a:r>
              <a:rPr lang="de-DE" sz="3600" dirty="0" err="1"/>
              <a:t>Serratia</a:t>
            </a:r>
            <a:r>
              <a:rPr lang="de-DE" sz="3600" dirty="0"/>
              <a:t>, Proteus, Pseudomonas, Haemophilus, </a:t>
            </a:r>
            <a:r>
              <a:rPr lang="de-DE" sz="3600" dirty="0" err="1"/>
              <a:t>Bacteroides</a:t>
            </a:r>
            <a:r>
              <a:rPr lang="de-DE" sz="3600" dirty="0"/>
              <a:t>, Bacillus, Mycobacterium, </a:t>
            </a:r>
            <a:r>
              <a:rPr lang="de-DE" sz="3600" dirty="0" err="1"/>
              <a:t>Mycoplasma</a:t>
            </a:r>
            <a:r>
              <a:rPr lang="de-DE" sz="3600" dirty="0"/>
              <a:t>, Candida, </a:t>
            </a:r>
            <a:r>
              <a:rPr lang="de-DE" sz="3600" dirty="0" err="1"/>
              <a:t>Pneumocysta</a:t>
            </a:r>
            <a:r>
              <a:rPr lang="de-DE" sz="3600" dirty="0"/>
              <a:t> </a:t>
            </a:r>
            <a:r>
              <a:rPr lang="de-DE" sz="3600" dirty="0" err="1"/>
              <a:t>va</a:t>
            </a:r>
            <a:r>
              <a:rPr lang="de-DE" sz="3600" dirty="0"/>
              <a:t> </a:t>
            </a:r>
            <a:r>
              <a:rPr lang="de-DE" sz="3600" dirty="0" err="1"/>
              <a:t>bos</a:t>
            </a:r>
            <a:r>
              <a:rPr lang="en-US" sz="3600" dirty="0" err="1"/>
              <a:t>hqalar</a:t>
            </a:r>
            <a:r>
              <a:rPr lang="en-US" sz="3600" dirty="0"/>
              <a:t>.</a:t>
            </a:r>
          </a:p>
          <a:p>
            <a:r>
              <a:rPr lang="de-DE" sz="3600" dirty="0" err="1"/>
              <a:t>Barcha</a:t>
            </a:r>
            <a:r>
              <a:rPr lang="de-DE" sz="3600" dirty="0"/>
              <a:t> </a:t>
            </a:r>
            <a:r>
              <a:rPr lang="de-DE" sz="3600" dirty="0" err="1"/>
              <a:t>mikroorganizmlar</a:t>
            </a:r>
            <a:r>
              <a:rPr lang="de-DE" sz="3600" dirty="0"/>
              <a:t> </a:t>
            </a:r>
            <a:r>
              <a:rPr lang="de-DE" sz="3600" dirty="0" err="1"/>
              <a:t>nafas</a:t>
            </a:r>
            <a:r>
              <a:rPr lang="de-DE" sz="3600" dirty="0"/>
              <a:t> </a:t>
            </a:r>
            <a:r>
              <a:rPr lang="de-DE" sz="3600" dirty="0" err="1"/>
              <a:t>olishiga</a:t>
            </a:r>
            <a:r>
              <a:rPr lang="de-DE" sz="3600" dirty="0"/>
              <a:t> </a:t>
            </a:r>
            <a:r>
              <a:rPr lang="de-DE" sz="3600" dirty="0" err="1"/>
              <a:t>ko‘ra</a:t>
            </a:r>
            <a:r>
              <a:rPr lang="de-DE" sz="3600" dirty="0"/>
              <a:t> </a:t>
            </a:r>
            <a:r>
              <a:rPr lang="de-DE" sz="3600" b="1" dirty="0" err="1"/>
              <a:t>qat’iy</a:t>
            </a:r>
            <a:r>
              <a:rPr lang="de-DE" sz="3600" b="1" dirty="0"/>
              <a:t> aerob, </a:t>
            </a:r>
            <a:r>
              <a:rPr lang="de-DE" sz="3600" b="1" dirty="0" err="1"/>
              <a:t>mikroaerofil</a:t>
            </a:r>
            <a:r>
              <a:rPr lang="de-DE" sz="3600" dirty="0"/>
              <a:t>, </a:t>
            </a:r>
            <a:r>
              <a:rPr lang="de-DE" sz="3600" b="1" dirty="0" err="1"/>
              <a:t>shartli</a:t>
            </a:r>
            <a:r>
              <a:rPr lang="de-DE" sz="3600" dirty="0"/>
              <a:t> </a:t>
            </a:r>
            <a:r>
              <a:rPr lang="de-DE" sz="3600" b="1" dirty="0"/>
              <a:t>anaerob</a:t>
            </a:r>
            <a:r>
              <a:rPr lang="de-DE" sz="3600" dirty="0"/>
              <a:t> </a:t>
            </a:r>
            <a:r>
              <a:rPr lang="de-DE" sz="3600" dirty="0" err="1"/>
              <a:t>va</a:t>
            </a:r>
            <a:r>
              <a:rPr lang="de-DE" sz="3600" dirty="0"/>
              <a:t> </a:t>
            </a:r>
            <a:r>
              <a:rPr lang="de-DE" sz="3600" b="1" dirty="0" err="1"/>
              <a:t>qat’iy</a:t>
            </a:r>
            <a:r>
              <a:rPr lang="de-DE" sz="3600" dirty="0"/>
              <a:t> </a:t>
            </a:r>
            <a:r>
              <a:rPr lang="de-DE" sz="3600" b="1" dirty="0"/>
              <a:t>anaerob</a:t>
            </a:r>
            <a:r>
              <a:rPr lang="de-DE" sz="3600" dirty="0"/>
              <a:t> </a:t>
            </a:r>
            <a:r>
              <a:rPr lang="de-DE" sz="3600" dirty="0" err="1"/>
              <a:t>bakteriyalarga</a:t>
            </a:r>
            <a:r>
              <a:rPr lang="de-DE" sz="3600" dirty="0"/>
              <a:t> </a:t>
            </a:r>
            <a:r>
              <a:rPr lang="de-DE" sz="3600" dirty="0" err="1"/>
              <a:t>bo‘linadi</a:t>
            </a:r>
            <a:r>
              <a:rPr lang="de-DE" sz="3600" dirty="0"/>
              <a:t>.</a:t>
            </a:r>
          </a:p>
          <a:p>
            <a:endParaRPr lang="de-DE" sz="3600" b="1" i="1" dirty="0"/>
          </a:p>
          <a:p>
            <a:r>
              <a:rPr lang="de-DE" sz="3600" b="1" i="1" dirty="0" err="1"/>
              <a:t>Shartli</a:t>
            </a:r>
            <a:r>
              <a:rPr lang="de-DE" sz="3600" b="1" i="1" dirty="0"/>
              <a:t> anaerob </a:t>
            </a:r>
            <a:r>
              <a:rPr lang="de-DE" sz="3600" b="1" i="1" dirty="0" err="1"/>
              <a:t>bakteriyalar</a:t>
            </a:r>
            <a:r>
              <a:rPr lang="de-DE" sz="3600" b="1" i="1" dirty="0"/>
              <a:t> </a:t>
            </a:r>
            <a:r>
              <a:rPr lang="de-DE" sz="3600" dirty="0" err="1"/>
              <a:t>kislorodli</a:t>
            </a:r>
            <a:r>
              <a:rPr lang="de-DE" sz="3600" dirty="0"/>
              <a:t> </a:t>
            </a:r>
            <a:r>
              <a:rPr lang="de-DE" sz="3600" dirty="0" err="1"/>
              <a:t>va</a:t>
            </a:r>
            <a:r>
              <a:rPr lang="de-DE" sz="3600" dirty="0"/>
              <a:t> </a:t>
            </a:r>
            <a:r>
              <a:rPr lang="de-DE" sz="3600" dirty="0" err="1"/>
              <a:t>kislorodsiz</a:t>
            </a:r>
            <a:r>
              <a:rPr lang="de-DE" sz="3600" dirty="0"/>
              <a:t> </a:t>
            </a:r>
            <a:r>
              <a:rPr lang="de-DE" sz="3600" dirty="0" err="1"/>
              <a:t>sharoitda</a:t>
            </a:r>
            <a:r>
              <a:rPr lang="de-DE" sz="3600" dirty="0"/>
              <a:t> </a:t>
            </a:r>
            <a:r>
              <a:rPr lang="de-DE" sz="3600" dirty="0" err="1"/>
              <a:t>ham</a:t>
            </a:r>
            <a:r>
              <a:rPr lang="de-DE" sz="3600" dirty="0"/>
              <a:t> </a:t>
            </a:r>
            <a:r>
              <a:rPr lang="de-DE" sz="3600" dirty="0" err="1"/>
              <a:t>o‘saveradi</a:t>
            </a:r>
            <a:r>
              <a:rPr lang="de-DE" sz="3600" dirty="0"/>
              <a:t>. Bunga </a:t>
            </a:r>
            <a:r>
              <a:rPr lang="de-DE" sz="3600" dirty="0" err="1"/>
              <a:t>ko‘pgina</a:t>
            </a:r>
            <a:r>
              <a:rPr lang="de-DE" sz="3600" dirty="0"/>
              <a:t> </a:t>
            </a:r>
            <a:r>
              <a:rPr lang="de-DE" sz="3600" b="1" dirty="0" err="1"/>
              <a:t>patogen</a:t>
            </a:r>
            <a:r>
              <a:rPr lang="de-DE" sz="3600" dirty="0"/>
              <a:t> </a:t>
            </a:r>
            <a:r>
              <a:rPr lang="de-DE" sz="3600" dirty="0" err="1"/>
              <a:t>va</a:t>
            </a:r>
            <a:r>
              <a:rPr lang="de-DE" sz="3600" dirty="0"/>
              <a:t> </a:t>
            </a:r>
            <a:r>
              <a:rPr lang="de-DE" sz="3600" b="1" dirty="0" err="1"/>
              <a:t>saprofit</a:t>
            </a:r>
            <a:r>
              <a:rPr lang="de-DE" sz="3600" dirty="0"/>
              <a:t> </a:t>
            </a:r>
            <a:r>
              <a:rPr lang="de-DE" sz="3600" dirty="0" err="1"/>
              <a:t>bakteriyalar</a:t>
            </a:r>
            <a:r>
              <a:rPr lang="de-DE" sz="3600" dirty="0"/>
              <a:t> </a:t>
            </a:r>
            <a:r>
              <a:rPr lang="de-DE" sz="3600" dirty="0" err="1"/>
              <a:t>kiradi</a:t>
            </a:r>
            <a:r>
              <a:rPr lang="de-DE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0403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75647" y="5143500"/>
            <a:ext cx="8801775" cy="8633722"/>
          </a:xfrm>
          <a:custGeom>
            <a:avLst/>
            <a:gdLst/>
            <a:ahLst/>
            <a:cxnLst/>
            <a:rect l="l" t="t" r="r" b="b"/>
            <a:pathLst>
              <a:path w="8801775" h="8633722">
                <a:moveTo>
                  <a:pt x="8801776" y="0"/>
                </a:moveTo>
                <a:lnTo>
                  <a:pt x="0" y="0"/>
                </a:lnTo>
                <a:lnTo>
                  <a:pt x="0" y="8633722"/>
                </a:lnTo>
                <a:lnTo>
                  <a:pt x="8801776" y="8633722"/>
                </a:lnTo>
                <a:lnTo>
                  <a:pt x="88017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04800" y="41630"/>
            <a:ext cx="17068800" cy="1228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0189"/>
              </a:lnSpc>
              <a:spcBef>
                <a:spcPct val="0"/>
              </a:spcBef>
            </a:pPr>
            <a:r>
              <a:rPr lang="en-US" sz="7383" dirty="0" err="1">
                <a:solidFill>
                  <a:srgbClr val="1E5B82"/>
                </a:solidFill>
                <a:latin typeface="Codec Pro ExtraBold"/>
              </a:rPr>
              <a:t>Shartli</a:t>
            </a:r>
            <a:r>
              <a:rPr lang="en-US" sz="7383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7383" dirty="0" err="1">
                <a:solidFill>
                  <a:srgbClr val="1E5B82"/>
                </a:solidFill>
                <a:latin typeface="Codec Pro ExtraBold"/>
              </a:rPr>
              <a:t>patogen</a:t>
            </a:r>
            <a:r>
              <a:rPr lang="en-US" sz="7383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7383" dirty="0" err="1">
                <a:solidFill>
                  <a:srgbClr val="1E5B82"/>
                </a:solidFill>
                <a:latin typeface="Codec Pro ExtraBold"/>
              </a:rPr>
              <a:t>anaerob</a:t>
            </a:r>
            <a:r>
              <a:rPr lang="en-US" sz="7383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7383" dirty="0" err="1">
                <a:solidFill>
                  <a:srgbClr val="1E5B82"/>
                </a:solidFill>
                <a:latin typeface="Codec Pro ExtraBold"/>
              </a:rPr>
              <a:t>kokklar</a:t>
            </a:r>
            <a:r>
              <a:rPr lang="en-US" sz="7383" dirty="0">
                <a:solidFill>
                  <a:srgbClr val="1E5B82"/>
                </a:solidFill>
                <a:latin typeface="Codec Pro ExtraBold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8D19EC-9563-49B9-A68E-383BDC30F926}"/>
              </a:ext>
            </a:extLst>
          </p:cNvPr>
          <p:cNvSpPr/>
          <p:nvPr/>
        </p:nvSpPr>
        <p:spPr>
          <a:xfrm>
            <a:off x="304800" y="1393175"/>
            <a:ext cx="17068800" cy="907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de-DE" sz="2800" dirty="0"/>
              <a:t>Clostridium anaerob </a:t>
            </a:r>
            <a:r>
              <a:rPr lang="de-DE" sz="2800" dirty="0" err="1"/>
              <a:t>klostridial</a:t>
            </a:r>
            <a:r>
              <a:rPr lang="de-DE" sz="2800" dirty="0"/>
              <a:t> </a:t>
            </a:r>
            <a:r>
              <a:rPr lang="de-DE" sz="2800" dirty="0" err="1"/>
              <a:t>infektsiyalarning</a:t>
            </a:r>
            <a:r>
              <a:rPr lang="de-DE" sz="2800" dirty="0"/>
              <a:t> </a:t>
            </a:r>
            <a:r>
              <a:rPr lang="de-DE" sz="2800" dirty="0" err="1"/>
              <a:t>qo'zg'atuvchisi</a:t>
            </a:r>
            <a:r>
              <a:rPr lang="de-DE" sz="2800" dirty="0"/>
              <a:t> </a:t>
            </a:r>
            <a:r>
              <a:rPr lang="de-DE" sz="2800" dirty="0" err="1"/>
              <a:t>hisoblanadi</a:t>
            </a:r>
            <a:r>
              <a:rPr lang="de-DE" sz="2800" dirty="0"/>
              <a:t> - </a:t>
            </a:r>
            <a:r>
              <a:rPr lang="de-DE" sz="2800" dirty="0" err="1"/>
              <a:t>botulizm</a:t>
            </a:r>
            <a:r>
              <a:rPr lang="de-DE" sz="2800" dirty="0"/>
              <a:t>, </a:t>
            </a:r>
            <a:r>
              <a:rPr lang="de-DE" sz="2800" dirty="0" err="1"/>
              <a:t>klostridial</a:t>
            </a:r>
            <a:r>
              <a:rPr lang="de-DE" sz="2800" dirty="0"/>
              <a:t> </a:t>
            </a:r>
            <a:r>
              <a:rPr lang="de-DE" sz="2800" dirty="0" err="1"/>
              <a:t>yara</a:t>
            </a:r>
            <a:r>
              <a:rPr lang="de-DE" sz="2800" dirty="0"/>
              <a:t> </a:t>
            </a:r>
            <a:r>
              <a:rPr lang="de-DE" sz="2800" dirty="0" err="1"/>
              <a:t>infektsiyalari</a:t>
            </a:r>
            <a:r>
              <a:rPr lang="de-DE" sz="2800" dirty="0"/>
              <a:t>, </a:t>
            </a:r>
            <a:r>
              <a:rPr lang="de-DE" sz="2800" dirty="0" err="1"/>
              <a:t>tetanoz</a:t>
            </a:r>
            <a:r>
              <a:rPr lang="de-DE" sz="2800" dirty="0"/>
              <a:t>. </a:t>
            </a:r>
            <a:r>
              <a:rPr lang="de-DE" sz="2800" dirty="0" err="1"/>
              <a:t>Klostridial</a:t>
            </a:r>
            <a:r>
              <a:rPr lang="de-DE" sz="2800" dirty="0"/>
              <a:t> </a:t>
            </a:r>
            <a:r>
              <a:rPr lang="de-DE" sz="2800" dirty="0" err="1"/>
              <a:t>bo'lmagan</a:t>
            </a:r>
            <a:r>
              <a:rPr lang="de-DE" sz="2800" dirty="0"/>
              <a:t> </a:t>
            </a:r>
            <a:r>
              <a:rPr lang="de-DE" sz="2800" dirty="0" err="1"/>
              <a:t>anaeroblar</a:t>
            </a:r>
            <a:r>
              <a:rPr lang="de-DE" sz="2800" dirty="0"/>
              <a:t> </a:t>
            </a:r>
            <a:r>
              <a:rPr lang="de-DE" sz="2800" dirty="0" err="1"/>
              <a:t>odam</a:t>
            </a:r>
            <a:r>
              <a:rPr lang="de-DE" sz="2800" dirty="0"/>
              <a:t> </a:t>
            </a:r>
            <a:r>
              <a:rPr lang="de-DE" sz="2800" dirty="0" err="1"/>
              <a:t>va</a:t>
            </a:r>
            <a:r>
              <a:rPr lang="de-DE" sz="2800" dirty="0"/>
              <a:t> </a:t>
            </a:r>
            <a:r>
              <a:rPr lang="de-DE" sz="2800" dirty="0" err="1"/>
              <a:t>hayvonlarning</a:t>
            </a:r>
            <a:r>
              <a:rPr lang="de-DE" sz="2800" dirty="0"/>
              <a:t> normal </a:t>
            </a:r>
            <a:r>
              <a:rPr lang="de-DE" sz="2800" dirty="0" err="1"/>
              <a:t>mikroflorasidir</a:t>
            </a:r>
            <a:r>
              <a:rPr lang="de-DE" sz="2800" dirty="0"/>
              <a:t>. </a:t>
            </a:r>
            <a:r>
              <a:rPr lang="de-DE" sz="2800" dirty="0" err="1"/>
              <a:t>Bularga</a:t>
            </a:r>
            <a:r>
              <a:rPr lang="de-DE" sz="2800" dirty="0"/>
              <a:t> </a:t>
            </a:r>
            <a:r>
              <a:rPr lang="de-DE" sz="2800" dirty="0" err="1"/>
              <a:t>novdasimon</a:t>
            </a:r>
            <a:r>
              <a:rPr lang="de-DE" sz="2800" dirty="0"/>
              <a:t> </a:t>
            </a:r>
            <a:r>
              <a:rPr lang="de-DE" sz="2800" dirty="0" err="1"/>
              <a:t>va</a:t>
            </a:r>
            <a:r>
              <a:rPr lang="de-DE" sz="2800" dirty="0"/>
              <a:t> </a:t>
            </a:r>
            <a:r>
              <a:rPr lang="de-DE" sz="2800" dirty="0" err="1"/>
              <a:t>sharsimon</a:t>
            </a:r>
            <a:r>
              <a:rPr lang="de-DE" sz="2800" dirty="0"/>
              <a:t> </a:t>
            </a:r>
            <a:r>
              <a:rPr lang="de-DE" sz="2800" dirty="0" err="1"/>
              <a:t>bakteriyalar</a:t>
            </a:r>
            <a:r>
              <a:rPr lang="de-DE" sz="2800" dirty="0"/>
              <a:t>: </a:t>
            </a:r>
            <a:r>
              <a:rPr lang="de-DE" sz="2800" dirty="0" err="1"/>
              <a:t>bakterioidlar</a:t>
            </a:r>
            <a:r>
              <a:rPr lang="de-DE" sz="2800" dirty="0"/>
              <a:t>, </a:t>
            </a:r>
            <a:r>
              <a:rPr lang="de-DE" sz="2800" dirty="0" err="1"/>
              <a:t>fuzobakteriyalar</a:t>
            </a:r>
            <a:r>
              <a:rPr lang="de-DE" sz="2800" dirty="0"/>
              <a:t>, </a:t>
            </a:r>
            <a:r>
              <a:rPr lang="de-DE" sz="2800" dirty="0" err="1"/>
              <a:t>peillonellalar</a:t>
            </a:r>
            <a:r>
              <a:rPr lang="de-DE" sz="2800" dirty="0"/>
              <a:t>, </a:t>
            </a:r>
            <a:r>
              <a:rPr lang="de-DE" sz="2800" dirty="0" err="1"/>
              <a:t>peptokokklar</a:t>
            </a:r>
            <a:r>
              <a:rPr lang="de-DE" sz="2800" dirty="0"/>
              <a:t>, </a:t>
            </a:r>
            <a:r>
              <a:rPr lang="de-DE" sz="2800" dirty="0" err="1"/>
              <a:t>peptostreptokokklar</a:t>
            </a:r>
            <a:r>
              <a:rPr lang="de-DE" sz="2800" dirty="0"/>
              <a:t>, </a:t>
            </a:r>
            <a:r>
              <a:rPr lang="de-DE" sz="2800" dirty="0" err="1"/>
              <a:t>propionibakteriyalar</a:t>
            </a:r>
            <a:r>
              <a:rPr lang="de-DE" sz="2800" dirty="0"/>
              <a:t>, </a:t>
            </a:r>
            <a:r>
              <a:rPr lang="de-DE" sz="2800" dirty="0" err="1"/>
              <a:t>eubakteriyalar</a:t>
            </a:r>
            <a:r>
              <a:rPr lang="de-DE" sz="2800" dirty="0"/>
              <a:t> </a:t>
            </a:r>
            <a:r>
              <a:rPr lang="de-DE" sz="2800" dirty="0" err="1"/>
              <a:t>va</a:t>
            </a:r>
            <a:r>
              <a:rPr lang="de-DE" sz="2800" dirty="0"/>
              <a:t> </a:t>
            </a:r>
            <a:r>
              <a:rPr lang="de-DE" sz="2800" dirty="0" err="1"/>
              <a:t>boshqalar</a:t>
            </a:r>
            <a:r>
              <a:rPr lang="de-DE" sz="2800" dirty="0"/>
              <a:t> </a:t>
            </a:r>
            <a:r>
              <a:rPr lang="de-DE" sz="2800" dirty="0" err="1"/>
              <a:t>kiradi</a:t>
            </a:r>
            <a:r>
              <a:rPr lang="de-DE" sz="28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de-DE" sz="2800" dirty="0"/>
              <a:t>      </a:t>
            </a:r>
            <a:r>
              <a:rPr lang="de-DE" sz="2800" dirty="0" err="1"/>
              <a:t>Ammo</a:t>
            </a:r>
            <a:r>
              <a:rPr lang="de-DE" sz="2800" dirty="0"/>
              <a:t> </a:t>
            </a:r>
            <a:r>
              <a:rPr lang="de-DE" sz="2800" dirty="0" err="1"/>
              <a:t>klostridial</a:t>
            </a:r>
            <a:r>
              <a:rPr lang="de-DE" sz="2800" dirty="0"/>
              <a:t> </a:t>
            </a:r>
            <a:r>
              <a:rPr lang="de-DE" sz="2800" dirty="0" err="1"/>
              <a:t>bo'lmagan</a:t>
            </a:r>
            <a:r>
              <a:rPr lang="de-DE" sz="2800" dirty="0"/>
              <a:t> </a:t>
            </a:r>
            <a:r>
              <a:rPr lang="de-DE" sz="2800" dirty="0" err="1"/>
              <a:t>anaeroblar</a:t>
            </a:r>
            <a:r>
              <a:rPr lang="de-DE" sz="2800" dirty="0"/>
              <a:t> </a:t>
            </a:r>
            <a:r>
              <a:rPr lang="de-DE" sz="2800" dirty="0" err="1"/>
              <a:t>yiringli-yallig'lanish</a:t>
            </a:r>
            <a:r>
              <a:rPr lang="de-DE" sz="2800" dirty="0"/>
              <a:t> </a:t>
            </a:r>
            <a:r>
              <a:rPr lang="de-DE" sz="2800" dirty="0" err="1"/>
              <a:t>jarayonlarining</a:t>
            </a:r>
            <a:r>
              <a:rPr lang="de-DE" sz="2800" dirty="0"/>
              <a:t> </a:t>
            </a:r>
            <a:r>
              <a:rPr lang="de-DE" sz="2800" dirty="0" err="1"/>
              <a:t>rivojlanishiga</a:t>
            </a:r>
            <a:r>
              <a:rPr lang="de-DE" sz="2800" dirty="0"/>
              <a:t> </a:t>
            </a:r>
            <a:r>
              <a:rPr lang="de-DE" sz="2800" dirty="0" err="1"/>
              <a:t>sezilarli</a:t>
            </a:r>
            <a:r>
              <a:rPr lang="de-DE" sz="2800" dirty="0"/>
              <a:t> </a:t>
            </a:r>
            <a:r>
              <a:rPr lang="de-DE" sz="2800" dirty="0" err="1"/>
              <a:t>hissa</a:t>
            </a:r>
            <a:r>
              <a:rPr lang="de-DE" sz="2800" dirty="0"/>
              <a:t> </a:t>
            </a:r>
            <a:r>
              <a:rPr lang="de-DE" sz="2800" dirty="0" err="1"/>
              <a:t>qo'shishi</a:t>
            </a:r>
            <a:r>
              <a:rPr lang="de-DE" sz="2800" dirty="0"/>
              <a:t> </a:t>
            </a:r>
            <a:r>
              <a:rPr lang="de-DE" sz="2800" dirty="0" err="1"/>
              <a:t>mumkin</a:t>
            </a:r>
            <a:r>
              <a:rPr lang="de-DE" sz="2800" dirty="0"/>
              <a:t> (</a:t>
            </a:r>
            <a:r>
              <a:rPr lang="de-DE" sz="2800" dirty="0" err="1"/>
              <a:t>peritonit</a:t>
            </a:r>
            <a:r>
              <a:rPr lang="de-DE" sz="2800" dirty="0"/>
              <a:t>, </a:t>
            </a:r>
            <a:r>
              <a:rPr lang="de-DE" sz="2800" dirty="0" err="1"/>
              <a:t>o'pka</a:t>
            </a:r>
            <a:r>
              <a:rPr lang="de-DE" sz="2800" dirty="0"/>
              <a:t> </a:t>
            </a:r>
            <a:r>
              <a:rPr lang="de-DE" sz="2800" dirty="0" err="1"/>
              <a:t>va</a:t>
            </a:r>
            <a:r>
              <a:rPr lang="de-DE" sz="2800" dirty="0"/>
              <a:t> </a:t>
            </a:r>
            <a:r>
              <a:rPr lang="de-DE" sz="2800" dirty="0" err="1"/>
              <a:t>miya</a:t>
            </a:r>
            <a:r>
              <a:rPr lang="de-DE" sz="2800" dirty="0"/>
              <a:t> </a:t>
            </a:r>
            <a:r>
              <a:rPr lang="de-DE" sz="2800" dirty="0" err="1"/>
              <a:t>xo'ppozlari</a:t>
            </a:r>
            <a:r>
              <a:rPr lang="de-DE" sz="2800" dirty="0"/>
              <a:t>, </a:t>
            </a:r>
            <a:r>
              <a:rPr lang="de-DE" sz="2800" dirty="0" err="1"/>
              <a:t>pnevmoniya</a:t>
            </a:r>
            <a:r>
              <a:rPr lang="de-DE" sz="2800" dirty="0"/>
              <a:t>, </a:t>
            </a:r>
            <a:r>
              <a:rPr lang="de-DE" sz="2800" dirty="0" err="1"/>
              <a:t>plevra</a:t>
            </a:r>
            <a:r>
              <a:rPr lang="de-DE" sz="2800" dirty="0"/>
              <a:t> </a:t>
            </a:r>
            <a:r>
              <a:rPr lang="de-DE" sz="2800" dirty="0" err="1"/>
              <a:t>empiemasi</a:t>
            </a:r>
            <a:r>
              <a:rPr lang="de-DE" sz="2800" dirty="0"/>
              <a:t>, </a:t>
            </a:r>
            <a:r>
              <a:rPr lang="de-DE" sz="2800" dirty="0" err="1"/>
              <a:t>maxillofacial</a:t>
            </a:r>
            <a:r>
              <a:rPr lang="de-DE" sz="2800" dirty="0"/>
              <a:t> </a:t>
            </a:r>
            <a:r>
              <a:rPr lang="de-DE" sz="2800" dirty="0" err="1"/>
              <a:t>mintaqaning</a:t>
            </a:r>
            <a:r>
              <a:rPr lang="de-DE" sz="2800" dirty="0"/>
              <a:t> </a:t>
            </a:r>
            <a:r>
              <a:rPr lang="de-DE" sz="2800" dirty="0" err="1"/>
              <a:t>flegmonasi</a:t>
            </a:r>
            <a:r>
              <a:rPr lang="de-DE" sz="2800" dirty="0"/>
              <a:t>, </a:t>
            </a:r>
            <a:r>
              <a:rPr lang="de-DE" sz="2800" dirty="0" err="1"/>
              <a:t>sepsis</a:t>
            </a:r>
            <a:r>
              <a:rPr lang="de-DE" sz="2800" dirty="0"/>
              <a:t>, </a:t>
            </a:r>
            <a:r>
              <a:rPr lang="de-DE" sz="2800" dirty="0" err="1"/>
              <a:t>otit</a:t>
            </a:r>
            <a:r>
              <a:rPr lang="de-DE" sz="2800" dirty="0"/>
              <a:t> </a:t>
            </a:r>
            <a:r>
              <a:rPr lang="de-DE" sz="2800" dirty="0" err="1"/>
              <a:t>va</a:t>
            </a:r>
            <a:r>
              <a:rPr lang="de-DE" sz="2800" dirty="0"/>
              <a:t> </a:t>
            </a:r>
            <a:r>
              <a:rPr lang="de-DE" sz="2800" dirty="0" err="1"/>
              <a:t>boshqalar</a:t>
            </a:r>
            <a:r>
              <a:rPr lang="de-DE" sz="2800" dirty="0"/>
              <a:t>). </a:t>
            </a:r>
            <a:r>
              <a:rPr lang="de-DE" sz="2800" dirty="0" err="1"/>
              <a:t>Klostridial</a:t>
            </a:r>
            <a:r>
              <a:rPr lang="de-DE" sz="2800" dirty="0"/>
              <a:t> </a:t>
            </a:r>
            <a:r>
              <a:rPr lang="de-DE" sz="2800" dirty="0" err="1"/>
              <a:t>bo'lmagan</a:t>
            </a:r>
            <a:r>
              <a:rPr lang="de-DE" sz="2800" dirty="0"/>
              <a:t> </a:t>
            </a:r>
            <a:r>
              <a:rPr lang="de-DE" sz="2800" dirty="0" err="1"/>
              <a:t>anaeroblar</a:t>
            </a:r>
            <a:r>
              <a:rPr lang="de-DE" sz="2800" dirty="0"/>
              <a:t> </a:t>
            </a:r>
            <a:r>
              <a:rPr lang="de-DE" sz="2800" dirty="0" err="1"/>
              <a:t>keltirib</a:t>
            </a:r>
            <a:r>
              <a:rPr lang="de-DE" sz="2800" dirty="0"/>
              <a:t> </a:t>
            </a:r>
            <a:r>
              <a:rPr lang="de-DE" sz="2800" dirty="0" err="1"/>
              <a:t>chiqaradigan</a:t>
            </a:r>
            <a:r>
              <a:rPr lang="de-DE" sz="2800" dirty="0"/>
              <a:t> anaerob </a:t>
            </a:r>
            <a:r>
              <a:rPr lang="de-DE" sz="2800" dirty="0" err="1"/>
              <a:t>infektsiyalarning</a:t>
            </a:r>
            <a:r>
              <a:rPr lang="de-DE" sz="2800" dirty="0"/>
              <a:t> </a:t>
            </a:r>
            <a:r>
              <a:rPr lang="de-DE" sz="2800" dirty="0" err="1"/>
              <a:t>aksariyati</a:t>
            </a:r>
            <a:r>
              <a:rPr lang="de-DE" sz="2800" dirty="0"/>
              <a:t> endogen (</a:t>
            </a:r>
            <a:r>
              <a:rPr lang="de-DE" sz="2800" b="1" i="1" u="sng" dirty="0" err="1"/>
              <a:t>ichki</a:t>
            </a:r>
            <a:r>
              <a:rPr lang="de-DE" sz="2800" b="1" i="1" u="sng" dirty="0"/>
              <a:t> </a:t>
            </a:r>
            <a:r>
              <a:rPr lang="de-DE" sz="2800" b="1" i="1" u="sng" dirty="0" err="1"/>
              <a:t>kelib</a:t>
            </a:r>
            <a:r>
              <a:rPr lang="de-DE" sz="2800" b="1" i="1" u="sng" dirty="0"/>
              <a:t> </a:t>
            </a:r>
            <a:r>
              <a:rPr lang="de-DE" sz="2800" b="1" i="1" u="sng" dirty="0" err="1"/>
              <a:t>chiqishi</a:t>
            </a:r>
            <a:r>
              <a:rPr lang="de-DE" sz="2800" b="1" i="1" u="sng" dirty="0"/>
              <a:t>) </a:t>
            </a:r>
            <a:r>
              <a:rPr lang="de-DE" sz="2800" b="1" i="1" u="sng" dirty="0" err="1"/>
              <a:t>va</a:t>
            </a:r>
            <a:r>
              <a:rPr lang="de-DE" sz="2800" b="1" i="1" u="sng" dirty="0"/>
              <a:t> </a:t>
            </a:r>
            <a:r>
              <a:rPr lang="de-DE" sz="2800" b="1" i="1" u="sng" dirty="0" err="1"/>
              <a:t>asosan</a:t>
            </a:r>
            <a:r>
              <a:rPr lang="de-DE" sz="2800" b="1" i="1" u="sng" dirty="0"/>
              <a:t> </a:t>
            </a:r>
            <a:r>
              <a:rPr lang="de-DE" sz="2800" b="1" i="1" u="sng" dirty="0" err="1"/>
              <a:t>tananing</a:t>
            </a:r>
            <a:r>
              <a:rPr lang="de-DE" sz="2800" b="1" i="1" u="sng" dirty="0"/>
              <a:t> </a:t>
            </a:r>
            <a:r>
              <a:rPr lang="de-DE" sz="2800" b="1" i="1" u="sng" dirty="0" err="1"/>
              <a:t>qarshiligining</a:t>
            </a:r>
            <a:r>
              <a:rPr lang="de-DE" sz="2800" b="1" i="1" u="sng" dirty="0"/>
              <a:t> </a:t>
            </a:r>
            <a:r>
              <a:rPr lang="de-DE" sz="2800" b="1" i="1" u="sng" dirty="0" err="1"/>
              <a:t>pasayishi</a:t>
            </a:r>
            <a:r>
              <a:rPr lang="de-DE" sz="2800" b="1" i="1" u="sng" dirty="0"/>
              <a:t>, </a:t>
            </a:r>
            <a:r>
              <a:rPr lang="de-DE" sz="2800" b="1" i="1" u="sng" dirty="0" err="1"/>
              <a:t>shikastlanishlar</a:t>
            </a:r>
            <a:r>
              <a:rPr lang="de-DE" sz="2800" b="1" i="1" u="sng" dirty="0"/>
              <a:t>, </a:t>
            </a:r>
            <a:r>
              <a:rPr lang="de-DE" sz="2800" b="1" i="1" u="sng" dirty="0" err="1"/>
              <a:t>operatsiyalar</a:t>
            </a:r>
            <a:r>
              <a:rPr lang="de-DE" sz="2800" b="1" i="1" u="sng" dirty="0"/>
              <a:t>, </a:t>
            </a:r>
            <a:r>
              <a:rPr lang="de-DE" sz="2800" b="1" i="1" u="sng" dirty="0" err="1"/>
              <a:t>gipotermiya</a:t>
            </a:r>
            <a:r>
              <a:rPr lang="de-DE" sz="2800" b="1" i="1" u="sng" dirty="0"/>
              <a:t> </a:t>
            </a:r>
            <a:r>
              <a:rPr lang="de-DE" sz="2800" dirty="0" err="1"/>
              <a:t>va</a:t>
            </a:r>
            <a:r>
              <a:rPr lang="de-DE" sz="2800" dirty="0"/>
              <a:t> </a:t>
            </a:r>
            <a:r>
              <a:rPr lang="de-DE" sz="2800" dirty="0" err="1"/>
              <a:t>immunitetning</a:t>
            </a:r>
            <a:r>
              <a:rPr lang="de-DE" sz="2800" dirty="0"/>
              <a:t> </a:t>
            </a:r>
            <a:r>
              <a:rPr lang="de-DE" sz="2800" dirty="0" err="1"/>
              <a:t>pasayishi</a:t>
            </a:r>
            <a:r>
              <a:rPr lang="de-DE" sz="2800" dirty="0"/>
              <a:t> </a:t>
            </a:r>
            <a:r>
              <a:rPr lang="de-DE" sz="2800" dirty="0" err="1"/>
              <a:t>natijasida</a:t>
            </a:r>
            <a:r>
              <a:rPr lang="de-DE" sz="2800" dirty="0"/>
              <a:t> </a:t>
            </a:r>
            <a:r>
              <a:rPr lang="de-DE" sz="2800" dirty="0" err="1"/>
              <a:t>patogenlar</a:t>
            </a:r>
            <a:r>
              <a:rPr lang="de-DE" sz="2800" dirty="0"/>
              <a:t> </a:t>
            </a:r>
            <a:r>
              <a:rPr lang="de-DE" sz="2800" dirty="0" err="1"/>
              <a:t>ta'siriga</a:t>
            </a:r>
            <a:r>
              <a:rPr lang="de-DE" sz="2800" dirty="0"/>
              <a:t> </a:t>
            </a:r>
            <a:r>
              <a:rPr lang="de-DE" sz="2800" dirty="0" err="1"/>
              <a:t>chidamliligi</a:t>
            </a:r>
            <a:r>
              <a:rPr lang="de-DE" sz="2800" dirty="0"/>
              <a:t> </a:t>
            </a:r>
            <a:r>
              <a:rPr lang="de-DE" sz="2800" dirty="0" err="1"/>
              <a:t>bilan</a:t>
            </a:r>
            <a:r>
              <a:rPr lang="de-DE" sz="2800" dirty="0"/>
              <a:t> </a:t>
            </a:r>
            <a:r>
              <a:rPr lang="de-DE" sz="2800" dirty="0" err="1"/>
              <a:t>rivojlanadi</a:t>
            </a:r>
            <a:r>
              <a:rPr lang="de-DE" sz="28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de-DE" sz="2800" dirty="0" err="1"/>
              <a:t>Infektsiyalarning</a:t>
            </a:r>
            <a:r>
              <a:rPr lang="de-DE" sz="2800" dirty="0"/>
              <a:t> </a:t>
            </a:r>
            <a:r>
              <a:rPr lang="de-DE" sz="2800" dirty="0" err="1"/>
              <a:t>rivojlanishida</a:t>
            </a:r>
            <a:r>
              <a:rPr lang="de-DE" sz="2800" dirty="0"/>
              <a:t> </a:t>
            </a:r>
            <a:r>
              <a:rPr lang="de-DE" sz="2800" dirty="0" err="1"/>
              <a:t>rol</a:t>
            </a:r>
            <a:r>
              <a:rPr lang="de-DE" sz="2800" dirty="0"/>
              <a:t> </a:t>
            </a:r>
            <a:r>
              <a:rPr lang="de-DE" sz="2800" dirty="0" err="1"/>
              <a:t>o'ynaydigan</a:t>
            </a:r>
            <a:r>
              <a:rPr lang="de-DE" sz="2800" dirty="0"/>
              <a:t> </a:t>
            </a:r>
            <a:r>
              <a:rPr lang="de-DE" sz="2800" dirty="0" err="1"/>
              <a:t>anaeroblarning</a:t>
            </a:r>
            <a:r>
              <a:rPr lang="de-DE" sz="2800" dirty="0"/>
              <a:t> </a:t>
            </a:r>
            <a:r>
              <a:rPr lang="de-DE" sz="2800" dirty="0" err="1"/>
              <a:t>asosiy</a:t>
            </a:r>
            <a:r>
              <a:rPr lang="de-DE" sz="2800" dirty="0"/>
              <a:t> </a:t>
            </a:r>
            <a:r>
              <a:rPr lang="de-DE" sz="2800" dirty="0" err="1"/>
              <a:t>qismini</a:t>
            </a:r>
            <a:r>
              <a:rPr lang="de-DE" sz="2800" dirty="0"/>
              <a:t> </a:t>
            </a:r>
            <a:r>
              <a:rPr lang="de-DE" sz="2800" b="1" dirty="0" err="1"/>
              <a:t>bakterioidlar</a:t>
            </a:r>
            <a:r>
              <a:rPr lang="de-DE" sz="2800" dirty="0"/>
              <a:t>, </a:t>
            </a:r>
            <a:r>
              <a:rPr lang="de-DE" sz="2800" b="1" dirty="0" err="1"/>
              <a:t>fuzobakteriyalar</a:t>
            </a:r>
            <a:r>
              <a:rPr lang="de-DE" sz="2800" dirty="0"/>
              <a:t>, </a:t>
            </a:r>
            <a:r>
              <a:rPr lang="de-DE" sz="2800" b="1" dirty="0" err="1"/>
              <a:t>peptostreptokokklar</a:t>
            </a:r>
            <a:r>
              <a:rPr lang="de-DE" sz="2800" dirty="0"/>
              <a:t> </a:t>
            </a:r>
            <a:r>
              <a:rPr lang="de-DE" sz="2800" dirty="0" err="1"/>
              <a:t>va</a:t>
            </a:r>
            <a:r>
              <a:rPr lang="de-DE" sz="2800" dirty="0"/>
              <a:t> </a:t>
            </a:r>
            <a:r>
              <a:rPr lang="de-DE" sz="2800" dirty="0" err="1"/>
              <a:t>spora</a:t>
            </a:r>
            <a:r>
              <a:rPr lang="de-DE" sz="2800" dirty="0"/>
              <a:t> </a:t>
            </a:r>
            <a:r>
              <a:rPr lang="de-DE" sz="2800" dirty="0" err="1"/>
              <a:t>tayoqchalari</a:t>
            </a:r>
            <a:r>
              <a:rPr lang="de-DE" sz="2800" dirty="0"/>
              <a:t> </a:t>
            </a:r>
            <a:r>
              <a:rPr lang="de-DE" sz="2800" dirty="0" err="1"/>
              <a:t>tashkil</a:t>
            </a:r>
            <a:r>
              <a:rPr lang="de-DE" sz="2800" dirty="0"/>
              <a:t> </a:t>
            </a:r>
            <a:r>
              <a:rPr lang="de-DE" sz="2800" dirty="0" err="1"/>
              <a:t>qiladi</a:t>
            </a:r>
            <a:r>
              <a:rPr lang="de-DE" sz="2800" dirty="0"/>
              <a:t>. </a:t>
            </a:r>
            <a:r>
              <a:rPr lang="de-DE" sz="2800" dirty="0" err="1"/>
              <a:t>Yiringli-yallig'lanishli</a:t>
            </a:r>
            <a:r>
              <a:rPr lang="de-DE" sz="2800" dirty="0"/>
              <a:t> anaerob </a:t>
            </a:r>
            <a:r>
              <a:rPr lang="de-DE" sz="2800" dirty="0" err="1"/>
              <a:t>infektsiyalarning</a:t>
            </a:r>
            <a:r>
              <a:rPr lang="de-DE" sz="2800" dirty="0"/>
              <a:t> </a:t>
            </a:r>
            <a:r>
              <a:rPr lang="de-DE" sz="2800" dirty="0" err="1"/>
              <a:t>yarmi</a:t>
            </a:r>
            <a:r>
              <a:rPr lang="de-DE" sz="2800" dirty="0"/>
              <a:t> </a:t>
            </a:r>
            <a:r>
              <a:rPr lang="de-DE" sz="2800" dirty="0" err="1"/>
              <a:t>bakterioidlardan</a:t>
            </a:r>
            <a:r>
              <a:rPr lang="de-DE" sz="2800" dirty="0"/>
              <a:t> </a:t>
            </a:r>
            <a:r>
              <a:rPr lang="de-DE" sz="2800" dirty="0" err="1"/>
              <a:t>kelib</a:t>
            </a:r>
            <a:r>
              <a:rPr lang="de-DE" sz="2800" dirty="0"/>
              <a:t> </a:t>
            </a:r>
            <a:r>
              <a:rPr lang="de-DE" sz="2800" dirty="0" err="1"/>
              <a:t>chiqadi</a:t>
            </a:r>
            <a:r>
              <a:rPr lang="de-DE" sz="2800" dirty="0"/>
              <a:t>.</a:t>
            </a:r>
            <a:endParaRPr lang="ru-RU" sz="2800" dirty="0"/>
          </a:p>
          <a:p>
            <a:pPr fontAlgn="base">
              <a:lnSpc>
                <a:spcPct val="150000"/>
              </a:lnSpc>
            </a:pPr>
            <a:endParaRPr lang="ru-RU" sz="2800" dirty="0"/>
          </a:p>
          <a:p>
            <a:pPr fontAlgn="base">
              <a:lnSpc>
                <a:spcPct val="150000"/>
              </a:lnSpc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08715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75647" y="5143500"/>
            <a:ext cx="8801775" cy="8633722"/>
          </a:xfrm>
          <a:custGeom>
            <a:avLst/>
            <a:gdLst/>
            <a:ahLst/>
            <a:cxnLst/>
            <a:rect l="l" t="t" r="r" b="b"/>
            <a:pathLst>
              <a:path w="8801775" h="8633722">
                <a:moveTo>
                  <a:pt x="8801776" y="0"/>
                </a:moveTo>
                <a:lnTo>
                  <a:pt x="0" y="0"/>
                </a:lnTo>
                <a:lnTo>
                  <a:pt x="0" y="8633722"/>
                </a:lnTo>
                <a:lnTo>
                  <a:pt x="8801776" y="8633722"/>
                </a:lnTo>
                <a:lnTo>
                  <a:pt x="88017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04800" y="41630"/>
            <a:ext cx="17068800" cy="1228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0189"/>
              </a:lnSpc>
              <a:spcBef>
                <a:spcPct val="0"/>
              </a:spcBef>
            </a:pPr>
            <a:r>
              <a:rPr lang="en-US" sz="7383" dirty="0" err="1">
                <a:solidFill>
                  <a:srgbClr val="1E5B82"/>
                </a:solidFill>
                <a:latin typeface="Codec Pro ExtraBold"/>
              </a:rPr>
              <a:t>Shartli</a:t>
            </a:r>
            <a:r>
              <a:rPr lang="en-US" sz="7383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7383" dirty="0" err="1">
                <a:solidFill>
                  <a:srgbClr val="1E5B82"/>
                </a:solidFill>
                <a:latin typeface="Codec Pro ExtraBold"/>
              </a:rPr>
              <a:t>patogen</a:t>
            </a:r>
            <a:r>
              <a:rPr lang="en-US" sz="7383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7383" dirty="0" err="1">
                <a:solidFill>
                  <a:srgbClr val="1E5B82"/>
                </a:solidFill>
                <a:latin typeface="Codec Pro ExtraBold"/>
              </a:rPr>
              <a:t>anaerob</a:t>
            </a:r>
            <a:r>
              <a:rPr lang="en-US" sz="7383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7383" dirty="0" err="1">
                <a:solidFill>
                  <a:srgbClr val="1E5B82"/>
                </a:solidFill>
                <a:latin typeface="Codec Pro ExtraBold"/>
              </a:rPr>
              <a:t>kokklar</a:t>
            </a:r>
            <a:r>
              <a:rPr lang="en-US" sz="7383" dirty="0">
                <a:solidFill>
                  <a:srgbClr val="1E5B82"/>
                </a:solidFill>
                <a:latin typeface="Codec Pro ExtraBold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8D19EC-9563-49B9-A68E-383BDC30F926}"/>
              </a:ext>
            </a:extLst>
          </p:cNvPr>
          <p:cNvSpPr/>
          <p:nvPr/>
        </p:nvSpPr>
        <p:spPr>
          <a:xfrm>
            <a:off x="304800" y="1393175"/>
            <a:ext cx="17068800" cy="7956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de-DE" sz="4000" b="1" i="1" dirty="0" err="1"/>
              <a:t>Peptostreptokokklar</a:t>
            </a:r>
            <a:r>
              <a:rPr lang="de-DE" sz="3200" dirty="0"/>
              <a:t> </a:t>
            </a:r>
            <a:r>
              <a:rPr lang="de-DE" sz="3200" dirty="0" err="1"/>
              <a:t>sharsimon</a:t>
            </a:r>
            <a:r>
              <a:rPr lang="de-DE" sz="3200" dirty="0"/>
              <a:t> </a:t>
            </a:r>
            <a:r>
              <a:rPr lang="de-DE" sz="3200" dirty="0" err="1"/>
              <a:t>bakteriyalar</a:t>
            </a:r>
            <a:r>
              <a:rPr lang="de-DE" sz="3200" dirty="0"/>
              <a:t> </a:t>
            </a:r>
            <a:r>
              <a:rPr lang="de-DE" sz="3200" dirty="0" err="1"/>
              <a:t>bo'lib</a:t>
            </a:r>
            <a:r>
              <a:rPr lang="de-DE" sz="3200" dirty="0"/>
              <a:t>, </a:t>
            </a:r>
            <a:r>
              <a:rPr lang="de-DE" sz="3200" dirty="0" err="1"/>
              <a:t>ikki</a:t>
            </a:r>
            <a:r>
              <a:rPr lang="de-DE" sz="3200" dirty="0"/>
              <a:t>, </a:t>
            </a:r>
            <a:r>
              <a:rPr lang="de-DE" sz="3200" dirty="0" err="1"/>
              <a:t>to'rtta</a:t>
            </a:r>
            <a:r>
              <a:rPr lang="de-DE" sz="3200" dirty="0"/>
              <a:t>, </a:t>
            </a:r>
            <a:r>
              <a:rPr lang="de-DE" sz="3200" dirty="0" err="1"/>
              <a:t>tartibsiz</a:t>
            </a:r>
            <a:r>
              <a:rPr lang="de-DE" sz="3200" dirty="0"/>
              <a:t> </a:t>
            </a:r>
            <a:r>
              <a:rPr lang="de-DE" sz="3200" dirty="0" err="1"/>
              <a:t>guruhlar</a:t>
            </a:r>
            <a:r>
              <a:rPr lang="de-DE" sz="3200" dirty="0"/>
              <a:t> </a:t>
            </a:r>
            <a:r>
              <a:rPr lang="de-DE" sz="3200" dirty="0" err="1"/>
              <a:t>yoki</a:t>
            </a:r>
            <a:r>
              <a:rPr lang="de-DE" sz="3200" dirty="0"/>
              <a:t> </a:t>
            </a:r>
            <a:r>
              <a:rPr lang="de-DE" sz="3200" dirty="0" err="1"/>
              <a:t>zanjirlarda</a:t>
            </a:r>
            <a:r>
              <a:rPr lang="de-DE" sz="3200" dirty="0"/>
              <a:t> </a:t>
            </a:r>
            <a:r>
              <a:rPr lang="de-DE" sz="3200" dirty="0" err="1"/>
              <a:t>joylashgan</a:t>
            </a:r>
            <a:r>
              <a:rPr lang="de-DE" sz="3200" dirty="0"/>
              <a:t>. </a:t>
            </a:r>
            <a:r>
              <a:rPr lang="de-DE" sz="3200" dirty="0" err="1"/>
              <a:t>Bular</a:t>
            </a:r>
            <a:r>
              <a:rPr lang="de-DE" sz="3200" dirty="0"/>
              <a:t> </a:t>
            </a:r>
            <a:r>
              <a:rPr lang="de-DE" sz="3200" dirty="0" err="1"/>
              <a:t>spora</a:t>
            </a:r>
            <a:r>
              <a:rPr lang="de-DE" sz="3200" dirty="0"/>
              <a:t> </a:t>
            </a:r>
            <a:r>
              <a:rPr lang="de-DE" sz="3200" dirty="0" err="1"/>
              <a:t>hosil</a:t>
            </a:r>
            <a:r>
              <a:rPr lang="de-DE" sz="3200" dirty="0"/>
              <a:t> </a:t>
            </a:r>
            <a:r>
              <a:rPr lang="de-DE" sz="3200" dirty="0" err="1"/>
              <a:t>qilmaydigan</a:t>
            </a:r>
            <a:r>
              <a:rPr lang="de-DE" sz="3200" dirty="0"/>
              <a:t> </a:t>
            </a:r>
            <a:r>
              <a:rPr lang="de-DE" sz="3200" b="1" dirty="0" err="1"/>
              <a:t>flagelsiz</a:t>
            </a:r>
            <a:r>
              <a:rPr lang="de-DE" sz="3200" b="1" dirty="0"/>
              <a:t> </a:t>
            </a:r>
            <a:r>
              <a:rPr lang="de-DE" sz="3200" b="1" dirty="0" err="1"/>
              <a:t>bakteriyalardir</a:t>
            </a:r>
            <a:r>
              <a:rPr lang="de-DE" sz="3200" dirty="0"/>
              <a:t>. </a:t>
            </a:r>
          </a:p>
          <a:p>
            <a:pPr fontAlgn="base">
              <a:lnSpc>
                <a:spcPct val="150000"/>
              </a:lnSpc>
            </a:pPr>
            <a:endParaRPr lang="de-DE" sz="3200" dirty="0"/>
          </a:p>
          <a:p>
            <a:pPr fontAlgn="base">
              <a:lnSpc>
                <a:spcPct val="150000"/>
              </a:lnSpc>
            </a:pPr>
            <a:r>
              <a:rPr lang="de-DE" sz="4000" b="1" i="1" dirty="0" err="1"/>
              <a:t>Peptokokklar</a:t>
            </a:r>
            <a:r>
              <a:rPr lang="de-DE" sz="3200" dirty="0"/>
              <a:t> - </a:t>
            </a:r>
            <a:r>
              <a:rPr lang="de-DE" sz="3200" dirty="0" err="1"/>
              <a:t>bir</a:t>
            </a:r>
            <a:r>
              <a:rPr lang="de-DE" sz="3200" dirty="0"/>
              <a:t> </a:t>
            </a:r>
            <a:r>
              <a:rPr lang="de-DE" sz="3200" dirty="0" err="1"/>
              <a:t>turdagi</a:t>
            </a:r>
            <a:r>
              <a:rPr lang="de-DE" sz="3200" b="1" dirty="0"/>
              <a:t> </a:t>
            </a:r>
            <a:r>
              <a:rPr lang="de-DE" sz="3200" b="1" dirty="0" err="1"/>
              <a:t>P.niger</a:t>
            </a:r>
            <a:r>
              <a:rPr lang="de-DE" sz="3200" b="1" dirty="0"/>
              <a:t> </a:t>
            </a:r>
            <a:r>
              <a:rPr lang="de-DE" sz="3200" dirty="0" err="1"/>
              <a:t>bilan</a:t>
            </a:r>
            <a:r>
              <a:rPr lang="de-DE" sz="3200" dirty="0"/>
              <a:t> </a:t>
            </a:r>
            <a:r>
              <a:rPr lang="de-DE" sz="3200" dirty="0" err="1"/>
              <a:t>ifodalangan</a:t>
            </a:r>
            <a:r>
              <a:rPr lang="de-DE" sz="3200" dirty="0"/>
              <a:t> </a:t>
            </a:r>
            <a:r>
              <a:rPr lang="de-DE" sz="3200" dirty="0" err="1"/>
              <a:t>sharsimon</a:t>
            </a:r>
            <a:r>
              <a:rPr lang="de-DE" sz="3200" dirty="0"/>
              <a:t> </a:t>
            </a:r>
            <a:r>
              <a:rPr lang="de-DE" sz="3200" dirty="0" err="1"/>
              <a:t>bakteriyalarning</a:t>
            </a:r>
            <a:r>
              <a:rPr lang="de-DE" sz="3200" dirty="0"/>
              <a:t> </a:t>
            </a:r>
            <a:r>
              <a:rPr lang="de-DE" sz="3200" dirty="0" err="1"/>
              <a:t>jinsi</a:t>
            </a:r>
            <a:r>
              <a:rPr lang="de-DE" sz="3200" dirty="0"/>
              <a:t>. </a:t>
            </a:r>
            <a:r>
              <a:rPr lang="de-DE" sz="3200" dirty="0" err="1"/>
              <a:t>Yakka-yakka</a:t>
            </a:r>
            <a:r>
              <a:rPr lang="de-DE" sz="3200" dirty="0"/>
              <a:t>, </a:t>
            </a:r>
            <a:r>
              <a:rPr lang="de-DE" sz="3200" dirty="0" err="1"/>
              <a:t>juft</a:t>
            </a:r>
            <a:r>
              <a:rPr lang="de-DE" sz="3200" dirty="0"/>
              <a:t> </a:t>
            </a:r>
            <a:r>
              <a:rPr lang="de-DE" sz="3200" dirty="0" err="1"/>
              <a:t>yoki</a:t>
            </a:r>
            <a:r>
              <a:rPr lang="de-DE" sz="3200" dirty="0"/>
              <a:t> </a:t>
            </a:r>
            <a:r>
              <a:rPr lang="de-DE" sz="3200" dirty="0" err="1"/>
              <a:t>to‘da</a:t>
            </a:r>
            <a:r>
              <a:rPr lang="de-DE" sz="3200" dirty="0"/>
              <a:t> </a:t>
            </a:r>
            <a:r>
              <a:rPr lang="de-DE" sz="3200" dirty="0" err="1"/>
              <a:t>bo‘lib</a:t>
            </a:r>
            <a:r>
              <a:rPr lang="de-DE" sz="3200" dirty="0"/>
              <a:t> </a:t>
            </a:r>
            <a:r>
              <a:rPr lang="de-DE" sz="3200" dirty="0" err="1"/>
              <a:t>joylashtirilgan</a:t>
            </a:r>
            <a:r>
              <a:rPr lang="de-DE" sz="3200" dirty="0"/>
              <a:t>. </a:t>
            </a:r>
            <a:r>
              <a:rPr lang="de-DE" sz="3200" dirty="0" err="1"/>
              <a:t>Peptokokklarda</a:t>
            </a:r>
            <a:r>
              <a:rPr lang="de-DE" sz="3200" dirty="0"/>
              <a:t> </a:t>
            </a:r>
            <a:r>
              <a:rPr lang="de-DE" sz="3200" dirty="0" err="1"/>
              <a:t>flagella</a:t>
            </a:r>
            <a:r>
              <a:rPr lang="de-DE" sz="3200" dirty="0"/>
              <a:t> </a:t>
            </a:r>
            <a:r>
              <a:rPr lang="de-DE" sz="3200" dirty="0" err="1"/>
              <a:t>yo'q</a:t>
            </a:r>
            <a:r>
              <a:rPr lang="de-DE" sz="3200" dirty="0"/>
              <a:t> </a:t>
            </a:r>
            <a:r>
              <a:rPr lang="de-DE" sz="3200" dirty="0" err="1"/>
              <a:t>va</a:t>
            </a:r>
            <a:r>
              <a:rPr lang="de-DE" sz="3200" dirty="0"/>
              <a:t> </a:t>
            </a:r>
            <a:r>
              <a:rPr lang="de-DE" sz="3200" dirty="0" err="1"/>
              <a:t>spora</a:t>
            </a:r>
            <a:r>
              <a:rPr lang="de-DE" sz="3200" dirty="0"/>
              <a:t> </a:t>
            </a:r>
            <a:r>
              <a:rPr lang="de-DE" sz="3200" dirty="0" err="1"/>
              <a:t>hosil</a:t>
            </a:r>
            <a:r>
              <a:rPr lang="de-DE" sz="3200" dirty="0"/>
              <a:t> </a:t>
            </a:r>
            <a:r>
              <a:rPr lang="de-DE" sz="3200" dirty="0" err="1"/>
              <a:t>qilmaydi</a:t>
            </a:r>
            <a:r>
              <a:rPr lang="de-DE" sz="3200" dirty="0"/>
              <a:t>.</a:t>
            </a:r>
          </a:p>
          <a:p>
            <a:pPr fontAlgn="base">
              <a:lnSpc>
                <a:spcPct val="150000"/>
              </a:lnSpc>
            </a:pPr>
            <a:endParaRPr lang="de-DE" sz="3200" dirty="0"/>
          </a:p>
          <a:p>
            <a:pPr fontAlgn="base">
              <a:lnSpc>
                <a:spcPct val="150000"/>
              </a:lnSpc>
            </a:pPr>
            <a:r>
              <a:rPr lang="de-DE" sz="4000" b="1" i="1" dirty="0" err="1"/>
              <a:t>Veionellalar</a:t>
            </a:r>
            <a:r>
              <a:rPr lang="de-DE" sz="3200" dirty="0"/>
              <a:t> </a:t>
            </a:r>
            <a:r>
              <a:rPr lang="de-DE" sz="3200" dirty="0" err="1"/>
              <a:t>diplokokklar</a:t>
            </a:r>
            <a:r>
              <a:rPr lang="de-DE" sz="3200" dirty="0"/>
              <a:t> </a:t>
            </a:r>
            <a:r>
              <a:rPr lang="de-DE" sz="3200" dirty="0" err="1"/>
              <a:t>turkumi</a:t>
            </a:r>
            <a:r>
              <a:rPr lang="de-DE" sz="3200" dirty="0"/>
              <a:t> (</a:t>
            </a:r>
            <a:r>
              <a:rPr lang="de-DE" sz="3200" dirty="0" err="1"/>
              <a:t>kokk</a:t>
            </a:r>
            <a:r>
              <a:rPr lang="de-DE" sz="3200" dirty="0"/>
              <a:t> </a:t>
            </a:r>
            <a:r>
              <a:rPr lang="de-DE" sz="3200" dirty="0" err="1"/>
              <a:t>shaklidagi</a:t>
            </a:r>
            <a:r>
              <a:rPr lang="de-DE" sz="3200" dirty="0"/>
              <a:t> </a:t>
            </a:r>
            <a:r>
              <a:rPr lang="de-DE" sz="3200" dirty="0" err="1"/>
              <a:t>bakteriyalar</a:t>
            </a:r>
            <a:r>
              <a:rPr lang="de-DE" sz="3200" dirty="0"/>
              <a:t>, </a:t>
            </a:r>
            <a:r>
              <a:rPr lang="de-DE" sz="3200" dirty="0" err="1"/>
              <a:t>hujayralari</a:t>
            </a:r>
            <a:r>
              <a:rPr lang="de-DE" sz="3200" dirty="0"/>
              <a:t> </a:t>
            </a:r>
            <a:r>
              <a:rPr lang="de-DE" sz="3200" dirty="0" err="1"/>
              <a:t>juft</a:t>
            </a:r>
            <a:r>
              <a:rPr lang="de-DE" sz="3200" dirty="0"/>
              <a:t> </a:t>
            </a:r>
            <a:r>
              <a:rPr lang="de-DE" sz="3200" dirty="0" err="1"/>
              <a:t>boʻlib</a:t>
            </a:r>
            <a:r>
              <a:rPr lang="de-DE" sz="3200" dirty="0"/>
              <a:t> </a:t>
            </a:r>
            <a:r>
              <a:rPr lang="de-DE" sz="3200" dirty="0" err="1"/>
              <a:t>joylashgan</a:t>
            </a:r>
            <a:r>
              <a:rPr lang="de-DE" sz="3200" dirty="0"/>
              <a:t>), </a:t>
            </a:r>
            <a:r>
              <a:rPr lang="de-DE" sz="3200" dirty="0" err="1"/>
              <a:t>qisqa</a:t>
            </a:r>
            <a:r>
              <a:rPr lang="de-DE" sz="3200" dirty="0"/>
              <a:t> </a:t>
            </a:r>
            <a:r>
              <a:rPr lang="de-DE" sz="3200" dirty="0" err="1"/>
              <a:t>zanjirlarda</a:t>
            </a:r>
            <a:r>
              <a:rPr lang="de-DE" sz="3200" dirty="0"/>
              <a:t> </a:t>
            </a:r>
            <a:r>
              <a:rPr lang="de-DE" sz="3200" dirty="0" err="1"/>
              <a:t>joylashgan</a:t>
            </a:r>
            <a:r>
              <a:rPr lang="de-DE" sz="3200" dirty="0"/>
              <a:t>, </a:t>
            </a:r>
            <a:r>
              <a:rPr lang="de-DE" sz="3200" dirty="0" err="1"/>
              <a:t>harakatsiz</a:t>
            </a:r>
            <a:r>
              <a:rPr lang="de-DE" sz="3200" dirty="0"/>
              <a:t>, </a:t>
            </a:r>
            <a:r>
              <a:rPr lang="de-DE" sz="3200" dirty="0" err="1"/>
              <a:t>spora</a:t>
            </a:r>
            <a:r>
              <a:rPr lang="de-DE" sz="3200" dirty="0"/>
              <a:t> </a:t>
            </a:r>
            <a:r>
              <a:rPr lang="de-DE" sz="3200" dirty="0" err="1"/>
              <a:t>hosil</a:t>
            </a:r>
            <a:r>
              <a:rPr lang="de-DE" sz="3200" dirty="0"/>
              <a:t> </a:t>
            </a:r>
            <a:r>
              <a:rPr lang="de-DE" sz="3200" dirty="0" err="1"/>
              <a:t>qilmaydi</a:t>
            </a:r>
            <a:r>
              <a:rPr lang="de-DE" sz="3200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de-DE" sz="3200" dirty="0" err="1"/>
              <a:t>Bemorlarning</a:t>
            </a:r>
            <a:r>
              <a:rPr lang="de-DE" sz="3200" dirty="0"/>
              <a:t> </a:t>
            </a:r>
            <a:r>
              <a:rPr lang="de-DE" sz="3200" dirty="0" err="1"/>
              <a:t>yuqumli</a:t>
            </a:r>
            <a:r>
              <a:rPr lang="de-DE" sz="3200" dirty="0"/>
              <a:t> </a:t>
            </a:r>
            <a:r>
              <a:rPr lang="de-DE" sz="3200" dirty="0" err="1"/>
              <a:t>o'choqlaridan</a:t>
            </a:r>
            <a:r>
              <a:rPr lang="de-DE" sz="3200" dirty="0"/>
              <a:t> </a:t>
            </a:r>
            <a:r>
              <a:rPr lang="de-DE" sz="3200" dirty="0" err="1"/>
              <a:t>ajratilgan</a:t>
            </a:r>
            <a:r>
              <a:rPr lang="de-DE" sz="3200" dirty="0"/>
              <a:t> </a:t>
            </a:r>
            <a:r>
              <a:rPr lang="de-DE" sz="3200" dirty="0" err="1"/>
              <a:t>boshqa</a:t>
            </a:r>
            <a:r>
              <a:rPr lang="de-DE" sz="3200" dirty="0"/>
              <a:t> </a:t>
            </a:r>
            <a:r>
              <a:rPr lang="de-DE" sz="3200" dirty="0" err="1"/>
              <a:t>klostridial</a:t>
            </a:r>
            <a:r>
              <a:rPr lang="de-DE" sz="3200" dirty="0"/>
              <a:t> </a:t>
            </a:r>
            <a:r>
              <a:rPr lang="de-DE" sz="3200" dirty="0" err="1"/>
              <a:t>bo'lmagan</a:t>
            </a:r>
            <a:r>
              <a:rPr lang="de-DE" sz="3200" dirty="0"/>
              <a:t> anaerob </a:t>
            </a:r>
            <a:r>
              <a:rPr lang="de-DE" sz="3200" dirty="0" err="1"/>
              <a:t>bakteriyalar</a:t>
            </a:r>
            <a:r>
              <a:rPr lang="de-DE" sz="3200" dirty="0"/>
              <a:t> - </a:t>
            </a:r>
            <a:r>
              <a:rPr lang="de-DE" sz="3200" dirty="0" err="1"/>
              <a:t>bu</a:t>
            </a:r>
            <a:r>
              <a:rPr lang="de-DE" sz="3200" dirty="0"/>
              <a:t> </a:t>
            </a:r>
            <a:r>
              <a:rPr lang="de-DE" sz="3200" dirty="0" err="1"/>
              <a:t>propion</a:t>
            </a:r>
            <a:r>
              <a:rPr lang="de-DE" sz="3200" dirty="0"/>
              <a:t> </a:t>
            </a:r>
            <a:r>
              <a:rPr lang="de-DE" sz="3200" dirty="0" err="1"/>
              <a:t>bakteriyalar</a:t>
            </a:r>
            <a:r>
              <a:rPr lang="de-DE" sz="3200" dirty="0"/>
              <a:t>, </a:t>
            </a:r>
            <a:r>
              <a:rPr lang="de-DE" sz="3200" dirty="0" err="1"/>
              <a:t>volinella</a:t>
            </a:r>
            <a:r>
              <a:rPr lang="de-DE" sz="3200" dirty="0"/>
              <a:t>, </a:t>
            </a:r>
            <a:r>
              <a:rPr lang="de-DE" sz="3200" dirty="0" err="1"/>
              <a:t>ularning</a:t>
            </a:r>
            <a:r>
              <a:rPr lang="de-DE" sz="3200" dirty="0"/>
              <a:t> </a:t>
            </a:r>
            <a:r>
              <a:rPr lang="de-DE" sz="3200" dirty="0" err="1"/>
              <a:t>roli</a:t>
            </a:r>
            <a:r>
              <a:rPr lang="de-DE" sz="3200" dirty="0"/>
              <a:t> </a:t>
            </a:r>
            <a:r>
              <a:rPr lang="de-DE" sz="3200" dirty="0" err="1"/>
              <a:t>kamroq</a:t>
            </a:r>
            <a:r>
              <a:rPr lang="de-DE" sz="3200" dirty="0"/>
              <a:t> </a:t>
            </a:r>
            <a:r>
              <a:rPr lang="de-DE" sz="3200" dirty="0" err="1"/>
              <a:t>o'rganilgan</a:t>
            </a:r>
            <a:r>
              <a:rPr lang="de-DE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236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5928169" y="2324100"/>
            <a:ext cx="5418269" cy="10088320"/>
          </a:xfrm>
          <a:custGeom>
            <a:avLst/>
            <a:gdLst/>
            <a:ahLst/>
            <a:cxnLst/>
            <a:rect l="l" t="t" r="r" b="b"/>
            <a:pathLst>
              <a:path w="5418269" h="10088320">
                <a:moveTo>
                  <a:pt x="0" y="0"/>
                </a:moveTo>
                <a:lnTo>
                  <a:pt x="5418268" y="0"/>
                </a:lnTo>
                <a:lnTo>
                  <a:pt x="5418268" y="10088320"/>
                </a:lnTo>
                <a:lnTo>
                  <a:pt x="0" y="10088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61999" y="1514845"/>
            <a:ext cx="17167429" cy="685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5657"/>
              </a:lnSpc>
              <a:spcBef>
                <a:spcPct val="0"/>
              </a:spcBef>
            </a:pPr>
            <a:r>
              <a:rPr lang="en-US" sz="4099" dirty="0">
                <a:solidFill>
                  <a:srgbClr val="1E5B82"/>
                </a:solidFill>
                <a:latin typeface="Codec Pro ExtraBold"/>
              </a:rPr>
              <a:t>PEPTOKOKKLAR.                                             PEPTOSTREPTOKOKKLAR .</a:t>
            </a:r>
          </a:p>
        </p:txBody>
      </p:sp>
      <p:pic>
        <p:nvPicPr>
          <p:cNvPr id="1026" name="Picture 2" descr="Peptococcus Изображения: просматривайте стоковые фотографии, векторные  изображения и видео в количестве 23 | Adobe Stock">
            <a:extLst>
              <a:ext uri="{FF2B5EF4-FFF2-40B4-BE49-F238E27FC236}">
                <a16:creationId xmlns:a16="http://schemas.microsoft.com/office/drawing/2014/main" id="{09E8469B-FC79-401F-AD4F-6E05A75C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52" y="2664336"/>
            <a:ext cx="5822154" cy="567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ptostreptococcus anaerobius">
            <a:extLst>
              <a:ext uri="{FF2B5EF4-FFF2-40B4-BE49-F238E27FC236}">
                <a16:creationId xmlns:a16="http://schemas.microsoft.com/office/drawing/2014/main" id="{34594CE2-5FEE-46DC-9D40-C4B79D339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0" y="2664336"/>
            <a:ext cx="6728029" cy="567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75647" y="5143500"/>
            <a:ext cx="8801775" cy="8633722"/>
          </a:xfrm>
          <a:custGeom>
            <a:avLst/>
            <a:gdLst/>
            <a:ahLst/>
            <a:cxnLst/>
            <a:rect l="l" t="t" r="r" b="b"/>
            <a:pathLst>
              <a:path w="8801775" h="8633722">
                <a:moveTo>
                  <a:pt x="8801776" y="0"/>
                </a:moveTo>
                <a:lnTo>
                  <a:pt x="0" y="0"/>
                </a:lnTo>
                <a:lnTo>
                  <a:pt x="0" y="8633722"/>
                </a:lnTo>
                <a:lnTo>
                  <a:pt x="8801776" y="8633722"/>
                </a:lnTo>
                <a:lnTo>
                  <a:pt x="88017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62000" y="41630"/>
            <a:ext cx="1516380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5400" dirty="0" err="1">
                <a:solidFill>
                  <a:srgbClr val="1E5B82"/>
                </a:solidFill>
                <a:latin typeface="Codec Pro ExtraBold"/>
              </a:rPr>
              <a:t>Shartli-patogen</a:t>
            </a:r>
            <a:r>
              <a:rPr lang="en-US" sz="5400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5400" dirty="0" err="1">
                <a:solidFill>
                  <a:srgbClr val="1E5B82"/>
                </a:solidFill>
                <a:latin typeface="Codec Pro ExtraBold"/>
              </a:rPr>
              <a:t>mikroorganizmlar</a:t>
            </a:r>
            <a:r>
              <a:rPr lang="en-US" sz="5400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5400" dirty="0" err="1">
                <a:solidFill>
                  <a:srgbClr val="1E5B82"/>
                </a:solidFill>
                <a:latin typeface="Codec Pro ExtraBold"/>
              </a:rPr>
              <a:t>uchrash</a:t>
            </a:r>
            <a:r>
              <a:rPr lang="en-US" sz="5400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5400" dirty="0" err="1">
                <a:solidFill>
                  <a:srgbClr val="1E5B82"/>
                </a:solidFill>
                <a:latin typeface="Codec Pro ExtraBold"/>
              </a:rPr>
              <a:t>joylari</a:t>
            </a:r>
            <a:r>
              <a:rPr lang="en-US" sz="5400" dirty="0">
                <a:solidFill>
                  <a:srgbClr val="1E5B82"/>
                </a:solidFill>
                <a:latin typeface="Codec Pro ExtraBold"/>
              </a:rPr>
              <a:t>.</a:t>
            </a:r>
          </a:p>
        </p:txBody>
      </p:sp>
      <p:sp>
        <p:nvSpPr>
          <p:cNvPr id="37" name="Freeform 37"/>
          <p:cNvSpPr/>
          <p:nvPr/>
        </p:nvSpPr>
        <p:spPr>
          <a:xfrm flipH="1">
            <a:off x="16089778" y="269653"/>
            <a:ext cx="2148312" cy="2092814"/>
          </a:xfrm>
          <a:custGeom>
            <a:avLst/>
            <a:gdLst/>
            <a:ahLst/>
            <a:cxnLst/>
            <a:rect l="l" t="t" r="r" b="b"/>
            <a:pathLst>
              <a:path w="2148312" h="2092814">
                <a:moveTo>
                  <a:pt x="2148312" y="0"/>
                </a:moveTo>
                <a:lnTo>
                  <a:pt x="0" y="0"/>
                </a:lnTo>
                <a:lnTo>
                  <a:pt x="0" y="2092814"/>
                </a:lnTo>
                <a:lnTo>
                  <a:pt x="2148312" y="2092814"/>
                </a:lnTo>
                <a:lnTo>
                  <a:pt x="214831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7259300" y="5448300"/>
            <a:ext cx="811614" cy="789633"/>
          </a:xfrm>
          <a:custGeom>
            <a:avLst/>
            <a:gdLst/>
            <a:ahLst/>
            <a:cxnLst/>
            <a:rect l="l" t="t" r="r" b="b"/>
            <a:pathLst>
              <a:path w="811614" h="789633">
                <a:moveTo>
                  <a:pt x="0" y="0"/>
                </a:moveTo>
                <a:lnTo>
                  <a:pt x="811614" y="0"/>
                </a:lnTo>
                <a:lnTo>
                  <a:pt x="811614" y="789633"/>
                </a:lnTo>
                <a:lnTo>
                  <a:pt x="0" y="7896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ru-RU" dirty="0"/>
          </a:p>
        </p:txBody>
      </p:sp>
      <p:sp>
        <p:nvSpPr>
          <p:cNvPr id="39" name="Freeform 39"/>
          <p:cNvSpPr/>
          <p:nvPr/>
        </p:nvSpPr>
        <p:spPr>
          <a:xfrm>
            <a:off x="16135234" y="9227714"/>
            <a:ext cx="811614" cy="789633"/>
          </a:xfrm>
          <a:custGeom>
            <a:avLst/>
            <a:gdLst/>
            <a:ahLst/>
            <a:cxnLst/>
            <a:rect l="l" t="t" r="r" b="b"/>
            <a:pathLst>
              <a:path w="811614" h="789633">
                <a:moveTo>
                  <a:pt x="0" y="0"/>
                </a:moveTo>
                <a:lnTo>
                  <a:pt x="811614" y="0"/>
                </a:lnTo>
                <a:lnTo>
                  <a:pt x="811614" y="789632"/>
                </a:lnTo>
                <a:lnTo>
                  <a:pt x="0" y="7896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8D19EC-9563-49B9-A68E-383BDC30F926}"/>
              </a:ext>
            </a:extLst>
          </p:cNvPr>
          <p:cNvSpPr/>
          <p:nvPr/>
        </p:nvSpPr>
        <p:spPr>
          <a:xfrm>
            <a:off x="603374" y="1604268"/>
            <a:ext cx="15486404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i="1" dirty="0" err="1"/>
              <a:t>Shartli</a:t>
            </a:r>
            <a:r>
              <a:rPr lang="de-DE" sz="3200" b="1" i="1" dirty="0"/>
              <a:t> </a:t>
            </a:r>
            <a:r>
              <a:rPr lang="de-DE" sz="3200" b="1" dirty="0" err="1"/>
              <a:t>patogen</a:t>
            </a:r>
            <a:r>
              <a:rPr lang="de-DE" sz="3200" b="1" dirty="0"/>
              <a:t> </a:t>
            </a:r>
            <a:r>
              <a:rPr lang="de-DE" sz="3200" b="1" i="1" dirty="0"/>
              <a:t>anaerob </a:t>
            </a:r>
            <a:r>
              <a:rPr lang="de-DE" sz="3200" b="1" i="1" dirty="0" err="1"/>
              <a:t>bakteriyalar</a:t>
            </a:r>
            <a:r>
              <a:rPr lang="de-DE" sz="3200" b="1" i="1" dirty="0"/>
              <a:t>  </a:t>
            </a:r>
            <a:r>
              <a:rPr lang="de-DE" sz="3200" b="1" i="1" dirty="0" err="1"/>
              <a:t>ko‘pincha</a:t>
            </a:r>
            <a:r>
              <a:rPr lang="de-DE" sz="3200" b="1" i="1" dirty="0"/>
              <a:t> </a:t>
            </a:r>
            <a:r>
              <a:rPr lang="de-DE" sz="3200" b="1" i="1" dirty="0" err="1"/>
              <a:t>organizm</a:t>
            </a:r>
            <a:r>
              <a:rPr lang="de-DE" sz="3200" b="1" i="1" dirty="0"/>
              <a:t> </a:t>
            </a:r>
            <a:r>
              <a:rPr lang="de-DE" sz="3200" b="1" i="1" dirty="0" err="1"/>
              <a:t>mikrofloralari</a:t>
            </a:r>
            <a:r>
              <a:rPr lang="de-DE" sz="3200" b="1" i="1" dirty="0"/>
              <a:t> </a:t>
            </a:r>
            <a:r>
              <a:rPr lang="de-DE" sz="3200" b="1" i="1" dirty="0" err="1"/>
              <a:t>tarkibida</a:t>
            </a:r>
            <a:r>
              <a:rPr lang="de-DE" sz="3200" b="1" i="1" dirty="0"/>
              <a:t> </a:t>
            </a:r>
            <a:r>
              <a:rPr lang="de-DE" sz="3200" b="1" i="1" dirty="0" err="1"/>
              <a:t>bo‘ladi</a:t>
            </a:r>
            <a:r>
              <a:rPr lang="de-DE" sz="3200" b="1" i="1" dirty="0"/>
              <a:t>. </a:t>
            </a:r>
            <a:r>
              <a:rPr lang="de-DE" sz="3200" i="1" dirty="0" err="1"/>
              <a:t>Masalan</a:t>
            </a:r>
            <a:r>
              <a:rPr lang="de-DE" sz="3200" i="1" dirty="0"/>
              <a:t>, </a:t>
            </a:r>
            <a:r>
              <a:rPr lang="de-DE" sz="3200" i="1" dirty="0" err="1"/>
              <a:t>Nafas</a:t>
            </a:r>
            <a:r>
              <a:rPr lang="de-DE" sz="3200" i="1" dirty="0"/>
              <a:t> </a:t>
            </a:r>
            <a:r>
              <a:rPr lang="de-DE" sz="3200" i="1" dirty="0" err="1"/>
              <a:t>yo‘llari</a:t>
            </a:r>
            <a:r>
              <a:rPr lang="de-DE" sz="3200" i="1" dirty="0"/>
              <a:t> </a:t>
            </a:r>
            <a:r>
              <a:rPr lang="de-DE" sz="3200" i="1" dirty="0" err="1"/>
              <a:t>mikroflorasi</a:t>
            </a:r>
            <a:r>
              <a:rPr lang="de-DE" sz="3200" i="1" dirty="0"/>
              <a:t> </a:t>
            </a:r>
            <a:r>
              <a:rPr lang="de-DE" sz="3200" i="1" dirty="0" err="1"/>
              <a:t>vakillariga</a:t>
            </a:r>
            <a:r>
              <a:rPr lang="de-DE" sz="3200" i="1" dirty="0"/>
              <a:t> </a:t>
            </a:r>
            <a:r>
              <a:rPr lang="de-DE" sz="3200" i="1" dirty="0" err="1"/>
              <a:t>stafilokokklar</a:t>
            </a:r>
            <a:r>
              <a:rPr lang="de-DE" sz="3200" i="1" dirty="0"/>
              <a:t>, </a:t>
            </a:r>
            <a:r>
              <a:rPr lang="de-DE" sz="3200" i="1" dirty="0" err="1"/>
              <a:t>streptokokklar</a:t>
            </a:r>
            <a:r>
              <a:rPr lang="de-DE" sz="3200" i="1" dirty="0"/>
              <a:t>, </a:t>
            </a:r>
            <a:r>
              <a:rPr lang="de-DE" sz="3200" i="1" dirty="0" err="1"/>
              <a:t>korinebakteriyalar</a:t>
            </a:r>
            <a:r>
              <a:rPr lang="de-DE" sz="3200" i="1" dirty="0"/>
              <a:t>, </a:t>
            </a:r>
            <a:r>
              <a:rPr lang="de-DE" sz="3200" i="1" dirty="0" err="1"/>
              <a:t>saprofit</a:t>
            </a:r>
            <a:r>
              <a:rPr lang="de-DE" sz="3200" i="1" dirty="0"/>
              <a:t> </a:t>
            </a:r>
            <a:r>
              <a:rPr lang="de-DE" sz="3200" i="1" dirty="0" err="1"/>
              <a:t>grammanfiy</a:t>
            </a:r>
            <a:r>
              <a:rPr lang="de-DE" sz="3200" i="1" dirty="0"/>
              <a:t> </a:t>
            </a:r>
            <a:r>
              <a:rPr lang="de-DE" sz="3200" i="1" dirty="0" err="1"/>
              <a:t>diplokokklar</a:t>
            </a:r>
            <a:r>
              <a:rPr lang="de-DE" sz="3200" i="1" dirty="0"/>
              <a:t>, </a:t>
            </a:r>
            <a:r>
              <a:rPr lang="de-DE" sz="3200" i="1" dirty="0" err="1"/>
              <a:t>peptokokklar</a:t>
            </a:r>
            <a:r>
              <a:rPr lang="de-DE" sz="3200" i="1" dirty="0"/>
              <a:t> </a:t>
            </a:r>
            <a:r>
              <a:rPr lang="de-DE" sz="3200" i="1" dirty="0" err="1"/>
              <a:t>va</a:t>
            </a:r>
            <a:r>
              <a:rPr lang="de-DE" sz="3200" i="1" dirty="0"/>
              <a:t> </a:t>
            </a:r>
            <a:r>
              <a:rPr lang="de-DE" sz="3200" i="1" dirty="0" err="1"/>
              <a:t>boshqalar</a:t>
            </a:r>
            <a:r>
              <a:rPr lang="de-DE" sz="3200" i="1" dirty="0"/>
              <a:t> </a:t>
            </a:r>
            <a:r>
              <a:rPr lang="de-DE" sz="3200" i="1" dirty="0" err="1"/>
              <a:t>misol</a:t>
            </a:r>
            <a:r>
              <a:rPr lang="de-DE" sz="3200" i="1" dirty="0"/>
              <a:t> </a:t>
            </a:r>
            <a:r>
              <a:rPr lang="de-DE" sz="3200" i="1" dirty="0" err="1"/>
              <a:t>bo‘la</a:t>
            </a:r>
            <a:r>
              <a:rPr lang="de-DE" sz="3200" i="1" dirty="0"/>
              <a:t> </a:t>
            </a:r>
            <a:r>
              <a:rPr lang="de-DE" sz="3200" i="1" dirty="0" err="1"/>
              <a:t>oladi</a:t>
            </a:r>
            <a:r>
              <a:rPr lang="de-DE" sz="3200" i="1" dirty="0"/>
              <a:t>. Immun </a:t>
            </a:r>
            <a:r>
              <a:rPr lang="de-DE" sz="3200" i="1" dirty="0" err="1"/>
              <a:t>tizim</a:t>
            </a:r>
            <a:r>
              <a:rPr lang="de-DE" sz="3200" i="1" dirty="0"/>
              <a:t> </a:t>
            </a:r>
            <a:r>
              <a:rPr lang="de-DE" sz="3200" i="1" dirty="0" err="1"/>
              <a:t>faoliyatining</a:t>
            </a:r>
            <a:r>
              <a:rPr lang="de-DE" sz="3200" i="1" dirty="0"/>
              <a:t> </a:t>
            </a:r>
            <a:r>
              <a:rPr lang="de-DE" sz="3200" i="1" dirty="0" err="1"/>
              <a:t>susayishi</a:t>
            </a:r>
            <a:r>
              <a:rPr lang="de-DE" sz="3200" i="1" dirty="0"/>
              <a:t> </a:t>
            </a:r>
            <a:r>
              <a:rPr lang="de-DE" sz="3200" i="1" dirty="0" err="1"/>
              <a:t>natijasida</a:t>
            </a:r>
            <a:r>
              <a:rPr lang="de-DE" sz="3200" i="1" dirty="0"/>
              <a:t> </a:t>
            </a:r>
            <a:r>
              <a:rPr lang="de-DE" sz="3200" i="1" dirty="0" err="1"/>
              <a:t>nafas</a:t>
            </a:r>
            <a:r>
              <a:rPr lang="de-DE" sz="3200" i="1" dirty="0"/>
              <a:t> </a:t>
            </a:r>
            <a:r>
              <a:rPr lang="de-DE" sz="3200" i="1" dirty="0" err="1"/>
              <a:t>yo‘llaridagi</a:t>
            </a:r>
            <a:r>
              <a:rPr lang="de-DE" sz="3200" i="1" dirty="0"/>
              <a:t> </a:t>
            </a:r>
            <a:r>
              <a:rPr lang="de-DE" sz="3200" i="1" dirty="0" err="1"/>
              <a:t>shartli-patogen</a:t>
            </a:r>
            <a:r>
              <a:rPr lang="de-DE" sz="3200" i="1" dirty="0"/>
              <a:t> </a:t>
            </a:r>
            <a:r>
              <a:rPr lang="de-DE" sz="3200" i="1" dirty="0" err="1"/>
              <a:t>va</a:t>
            </a:r>
            <a:r>
              <a:rPr lang="de-DE" sz="3200" i="1" dirty="0"/>
              <a:t> </a:t>
            </a:r>
            <a:r>
              <a:rPr lang="de-DE" sz="3200" i="1" dirty="0" err="1"/>
              <a:t>patogen</a:t>
            </a:r>
            <a:r>
              <a:rPr lang="de-DE" sz="3200" i="1" dirty="0"/>
              <a:t> </a:t>
            </a:r>
            <a:r>
              <a:rPr lang="de-DE" sz="3200" i="1" dirty="0" err="1"/>
              <a:t>mikrob</a:t>
            </a:r>
            <a:r>
              <a:rPr lang="de-DE" sz="3200" i="1" dirty="0"/>
              <a:t> </a:t>
            </a:r>
            <a:r>
              <a:rPr lang="de-DE" sz="3200" i="1" dirty="0" err="1"/>
              <a:t>turlari</a:t>
            </a:r>
            <a:r>
              <a:rPr lang="de-DE" sz="3200" i="1" dirty="0"/>
              <a:t> har </a:t>
            </a:r>
            <a:r>
              <a:rPr lang="de-DE" sz="3200" i="1" dirty="0" err="1"/>
              <a:t>xil</a:t>
            </a:r>
            <a:r>
              <a:rPr lang="de-DE" sz="3200" i="1" dirty="0"/>
              <a:t> </a:t>
            </a:r>
            <a:r>
              <a:rPr lang="de-DE" sz="3200" i="1" dirty="0" err="1"/>
              <a:t>kasalliklarni</a:t>
            </a:r>
            <a:r>
              <a:rPr lang="de-DE" sz="3200" i="1" dirty="0"/>
              <a:t> </a:t>
            </a:r>
            <a:r>
              <a:rPr lang="de-DE" sz="3200" i="1" dirty="0" err="1"/>
              <a:t>kelib</a:t>
            </a:r>
            <a:r>
              <a:rPr lang="de-DE" sz="3200" i="1" dirty="0"/>
              <a:t> </a:t>
            </a:r>
            <a:r>
              <a:rPr lang="de-DE" sz="3200" i="1" dirty="0" err="1"/>
              <a:t>chiqishiga</a:t>
            </a:r>
            <a:r>
              <a:rPr lang="de-DE" sz="3200" i="1" dirty="0"/>
              <a:t> </a:t>
            </a:r>
            <a:r>
              <a:rPr lang="de-DE" sz="3200" i="1" dirty="0" err="1"/>
              <a:t>sabab</a:t>
            </a:r>
            <a:r>
              <a:rPr lang="de-DE" sz="3200" i="1" dirty="0"/>
              <a:t> </a:t>
            </a:r>
            <a:r>
              <a:rPr lang="de-DE" sz="3200" i="1" dirty="0" err="1"/>
              <a:t>bo‘ladi</a:t>
            </a:r>
            <a:r>
              <a:rPr lang="de-DE" sz="3200" i="1" dirty="0"/>
              <a:t>.</a:t>
            </a:r>
          </a:p>
          <a:p>
            <a:r>
              <a:rPr lang="de-DE" sz="3200" i="1" dirty="0" err="1"/>
              <a:t>Og‘iz</a:t>
            </a:r>
            <a:r>
              <a:rPr lang="de-DE" sz="3200" i="1" dirty="0"/>
              <a:t> </a:t>
            </a:r>
            <a:r>
              <a:rPr lang="de-DE" sz="3200" i="1" dirty="0" err="1"/>
              <a:t>bo‘shlig‘ida</a:t>
            </a:r>
            <a:r>
              <a:rPr lang="de-DE" sz="3200" i="1" dirty="0"/>
              <a:t> </a:t>
            </a:r>
            <a:r>
              <a:rPr lang="de-DE" sz="3200" i="1" dirty="0" err="1"/>
              <a:t>doimiy</a:t>
            </a:r>
            <a:r>
              <a:rPr lang="de-DE" sz="3200" i="1" dirty="0"/>
              <a:t> </a:t>
            </a:r>
            <a:r>
              <a:rPr lang="de-DE" sz="3200" i="1" dirty="0" err="1"/>
              <a:t>yashaydigan</a:t>
            </a:r>
            <a:r>
              <a:rPr lang="de-DE" sz="3200" i="1" dirty="0"/>
              <a:t> </a:t>
            </a:r>
            <a:r>
              <a:rPr lang="de-DE" sz="3200" i="1" dirty="0" err="1"/>
              <a:t>mikroblarga</a:t>
            </a:r>
            <a:r>
              <a:rPr lang="de-DE" sz="3200" i="1" dirty="0"/>
              <a:t> </a:t>
            </a:r>
            <a:r>
              <a:rPr lang="de-DE" sz="3200" i="1" dirty="0" err="1"/>
              <a:t>turli</a:t>
            </a:r>
            <a:r>
              <a:rPr lang="de-DE" sz="3200" i="1" dirty="0"/>
              <a:t> </a:t>
            </a:r>
            <a:r>
              <a:rPr lang="de-DE" sz="3200" i="1" dirty="0" err="1"/>
              <a:t>kokklar</a:t>
            </a:r>
            <a:r>
              <a:rPr lang="de-DE" sz="3200" i="1" dirty="0"/>
              <a:t>, </a:t>
            </a:r>
            <a:r>
              <a:rPr lang="de-DE" sz="3200" i="1" dirty="0" err="1"/>
              <a:t>difteroidlar</a:t>
            </a:r>
            <a:r>
              <a:rPr lang="de-DE" sz="3200" i="1" dirty="0"/>
              <a:t>, </a:t>
            </a:r>
            <a:r>
              <a:rPr lang="de-DE" sz="3200" i="1" dirty="0" err="1"/>
              <a:t>vibrionlar</a:t>
            </a:r>
            <a:r>
              <a:rPr lang="de-DE" sz="3200" i="1" dirty="0"/>
              <a:t>, </a:t>
            </a:r>
            <a:r>
              <a:rPr lang="de-DE" sz="3200" i="1" dirty="0" err="1"/>
              <a:t>spiroxetalar</a:t>
            </a:r>
            <a:r>
              <a:rPr lang="de-DE" sz="3200" i="1" dirty="0"/>
              <a:t>, </a:t>
            </a:r>
            <a:r>
              <a:rPr lang="de-DE" sz="3200" i="1" dirty="0" err="1"/>
              <a:t>atsidofil</a:t>
            </a:r>
            <a:r>
              <a:rPr lang="de-DE" sz="3200" i="1" dirty="0"/>
              <a:t> </a:t>
            </a:r>
            <a:r>
              <a:rPr lang="de-DE" sz="3200" i="1" dirty="0" err="1"/>
              <a:t>tayoqchalar</a:t>
            </a:r>
            <a:r>
              <a:rPr lang="de-DE" sz="3200" i="1" dirty="0"/>
              <a:t> </a:t>
            </a:r>
            <a:r>
              <a:rPr lang="de-DE" sz="3200" i="1" dirty="0" err="1"/>
              <a:t>kiradi</a:t>
            </a:r>
            <a:r>
              <a:rPr lang="de-DE" sz="3200" i="1" dirty="0"/>
              <a:t>. </a:t>
            </a:r>
            <a:r>
              <a:rPr lang="de-DE" sz="3200" i="1" dirty="0" err="1"/>
              <a:t>Bu</a:t>
            </a:r>
            <a:r>
              <a:rPr lang="de-DE" sz="3200" i="1" dirty="0"/>
              <a:t> </a:t>
            </a:r>
            <a:r>
              <a:rPr lang="de-DE" sz="3200" i="1" dirty="0" err="1"/>
              <a:t>mikroflora</a:t>
            </a:r>
            <a:r>
              <a:rPr lang="de-DE" sz="3200" i="1" dirty="0"/>
              <a:t> </a:t>
            </a:r>
            <a:r>
              <a:rPr lang="de-DE" sz="3200" i="1" dirty="0" err="1"/>
              <a:t>tufayli</a:t>
            </a:r>
            <a:r>
              <a:rPr lang="de-DE" sz="3200" i="1" dirty="0"/>
              <a:t> </a:t>
            </a:r>
            <a:r>
              <a:rPr lang="de-DE" sz="3200" i="1" dirty="0" err="1"/>
              <a:t>og‘iz</a:t>
            </a:r>
            <a:r>
              <a:rPr lang="de-DE" sz="3200" i="1" dirty="0"/>
              <a:t> </a:t>
            </a:r>
            <a:r>
              <a:rPr lang="de-DE" sz="3200" i="1" dirty="0" err="1"/>
              <a:t>bo‘shlig‘ida</a:t>
            </a:r>
            <a:r>
              <a:rPr lang="de-DE" sz="3200" i="1" dirty="0"/>
              <a:t> </a:t>
            </a:r>
            <a:r>
              <a:rPr lang="de-DE" sz="3200" i="1" dirty="0" err="1"/>
              <a:t>turli</a:t>
            </a:r>
            <a:r>
              <a:rPr lang="de-DE" sz="3200" i="1" dirty="0"/>
              <a:t> </a:t>
            </a:r>
            <a:r>
              <a:rPr lang="de-DE" sz="3200" i="1" dirty="0" err="1"/>
              <a:t>kasalliklar</a:t>
            </a:r>
            <a:r>
              <a:rPr lang="de-DE" sz="3200" i="1" dirty="0"/>
              <a:t> </a:t>
            </a:r>
            <a:r>
              <a:rPr lang="de-DE" sz="3200" i="1" dirty="0" err="1"/>
              <a:t>kelib</a:t>
            </a:r>
            <a:r>
              <a:rPr lang="de-DE" sz="3200" i="1" dirty="0"/>
              <a:t> </a:t>
            </a:r>
            <a:r>
              <a:rPr lang="de-DE" sz="3200" i="1" dirty="0" err="1"/>
              <a:t>chiqadi</a:t>
            </a:r>
            <a:r>
              <a:rPr lang="de-DE" sz="3200" i="1" dirty="0"/>
              <a:t>.</a:t>
            </a:r>
            <a:endParaRPr lang="ru-RU" sz="3200" dirty="0"/>
          </a:p>
          <a:p>
            <a:endParaRPr lang="de-DE" sz="3200" i="1" dirty="0"/>
          </a:p>
          <a:p>
            <a:r>
              <a:rPr lang="de-DE" sz="3200" b="1" i="1" dirty="0" err="1"/>
              <a:t>Og'iz</a:t>
            </a:r>
            <a:r>
              <a:rPr lang="de-DE" sz="3200" b="1" i="1" dirty="0"/>
              <a:t> </a:t>
            </a:r>
            <a:r>
              <a:rPr lang="de-DE" sz="3200" b="1" i="1" dirty="0" err="1"/>
              <a:t>bo‘shlig‘i</a:t>
            </a:r>
            <a:r>
              <a:rPr lang="de-DE" sz="3200" b="1" i="1" dirty="0"/>
              <a:t> </a:t>
            </a:r>
            <a:r>
              <a:rPr lang="de-DE" sz="3200" b="1" i="1" dirty="0" err="1"/>
              <a:t>mikroflorasi</a:t>
            </a:r>
            <a:r>
              <a:rPr lang="de-DE" sz="3200" b="1" i="1" dirty="0"/>
              <a:t> </a:t>
            </a:r>
            <a:r>
              <a:rPr lang="de-DE" sz="3200" dirty="0" err="1"/>
              <a:t>streptokokk</a:t>
            </a:r>
            <a:r>
              <a:rPr lang="de-DE" sz="3200" dirty="0"/>
              <a:t> (</a:t>
            </a:r>
            <a:r>
              <a:rPr lang="de-DE" sz="3200" dirty="0" err="1"/>
              <a:t>S.salivarum</a:t>
            </a:r>
            <a:r>
              <a:rPr lang="de-DE" sz="3200" dirty="0"/>
              <a:t>, </a:t>
            </a:r>
            <a:r>
              <a:rPr lang="de-DE" sz="3200" dirty="0" err="1"/>
              <a:t>S.mutans</a:t>
            </a:r>
            <a:r>
              <a:rPr lang="de-DE" sz="3200" dirty="0"/>
              <a:t>, </a:t>
            </a:r>
            <a:r>
              <a:rPr lang="de-DE" sz="3200" dirty="0" err="1"/>
              <a:t>S.faecalis</a:t>
            </a:r>
            <a:r>
              <a:rPr lang="de-DE" sz="3200" dirty="0"/>
              <a:t>, </a:t>
            </a:r>
            <a:r>
              <a:rPr lang="de-DE" sz="3200" dirty="0" err="1"/>
              <a:t>S.mitis</a:t>
            </a:r>
            <a:r>
              <a:rPr lang="de-DE" sz="3200" dirty="0"/>
              <a:t>) </a:t>
            </a:r>
            <a:r>
              <a:rPr lang="de-DE" sz="3200" dirty="0" err="1"/>
              <a:t>va</a:t>
            </a:r>
            <a:r>
              <a:rPr lang="de-DE" sz="3200" dirty="0"/>
              <a:t> </a:t>
            </a:r>
            <a:r>
              <a:rPr lang="de-DE" sz="3200" dirty="0" err="1"/>
              <a:t>peptokokklar</a:t>
            </a:r>
            <a:r>
              <a:rPr lang="de-DE" sz="3200" dirty="0"/>
              <a:t> (</a:t>
            </a:r>
            <a:r>
              <a:rPr lang="de-DE" sz="3200" dirty="0" err="1"/>
              <a:t>P.asaccharalyticum</a:t>
            </a:r>
            <a:r>
              <a:rPr lang="de-DE" sz="3200" dirty="0"/>
              <a:t>, </a:t>
            </a:r>
            <a:r>
              <a:rPr lang="de-DE" sz="3200" dirty="0" err="1"/>
              <a:t>P.lanocolatus</a:t>
            </a:r>
            <a:r>
              <a:rPr lang="de-DE" sz="3200" dirty="0"/>
              <a:t>)</a:t>
            </a:r>
            <a:r>
              <a:rPr lang="de-DE" sz="3200" dirty="0" err="1"/>
              <a:t>dan</a:t>
            </a:r>
            <a:r>
              <a:rPr lang="de-DE" sz="3200" dirty="0"/>
              <a:t> </a:t>
            </a:r>
            <a:r>
              <a:rPr lang="de-DE" sz="3200" dirty="0" err="1"/>
              <a:t>ibora</a:t>
            </a:r>
            <a:r>
              <a:rPr lang="de-DE" sz="3200" dirty="0"/>
              <a:t>-t. </a:t>
            </a:r>
            <a:r>
              <a:rPr lang="de-DE" sz="3200" dirty="0" err="1"/>
              <a:t>S.mutans</a:t>
            </a:r>
            <a:r>
              <a:rPr lang="de-DE" sz="3200" dirty="0"/>
              <a:t> </a:t>
            </a:r>
            <a:r>
              <a:rPr lang="de-DE" sz="3200" dirty="0" err="1"/>
              <a:t>ko‘pincha</a:t>
            </a:r>
            <a:r>
              <a:rPr lang="de-DE" sz="3200" dirty="0"/>
              <a:t> </a:t>
            </a:r>
            <a:r>
              <a:rPr lang="de-DE" sz="3200" dirty="0" err="1"/>
              <a:t>tish</a:t>
            </a:r>
            <a:r>
              <a:rPr lang="de-DE" sz="3200" dirty="0"/>
              <a:t> </a:t>
            </a:r>
            <a:r>
              <a:rPr lang="de-DE" sz="3200" dirty="0" err="1"/>
              <a:t>bilan</a:t>
            </a:r>
            <a:r>
              <a:rPr lang="de-DE" sz="3200" dirty="0"/>
              <a:t> milk </a:t>
            </a:r>
            <a:r>
              <a:rPr lang="de-DE" sz="3200" dirty="0" err="1"/>
              <a:t>orasidagi</a:t>
            </a:r>
            <a:r>
              <a:rPr lang="de-DE" sz="3200" dirty="0"/>
              <a:t> </a:t>
            </a:r>
            <a:r>
              <a:rPr lang="de-DE" sz="3200" dirty="0" err="1"/>
              <a:t>bo‘shliqda</a:t>
            </a:r>
            <a:r>
              <a:rPr lang="de-DE" sz="3200" dirty="0"/>
              <a:t> </a:t>
            </a:r>
            <a:r>
              <a:rPr lang="de-DE" sz="3200" dirty="0" err="1"/>
              <a:t>to'planib</a:t>
            </a:r>
            <a:r>
              <a:rPr lang="de-DE" sz="3200" dirty="0"/>
              <a:t>, </a:t>
            </a:r>
            <a:r>
              <a:rPr lang="de-DE" sz="3200" dirty="0" err="1"/>
              <a:t>tish</a:t>
            </a:r>
            <a:r>
              <a:rPr lang="de-DE" sz="3200" dirty="0"/>
              <a:t> </a:t>
            </a:r>
            <a:r>
              <a:rPr lang="de-DE" sz="3200" dirty="0" err="1"/>
              <a:t>pulpasini</a:t>
            </a:r>
            <a:r>
              <a:rPr lang="de-DE" sz="3200" dirty="0"/>
              <a:t> </a:t>
            </a:r>
            <a:r>
              <a:rPr lang="de-DE" sz="3200" dirty="0" err="1"/>
              <a:t>yallig'lantiradi</a:t>
            </a:r>
            <a:r>
              <a:rPr lang="de-DE" sz="3200" dirty="0"/>
              <a:t>. S .faecalis milk </a:t>
            </a:r>
            <a:r>
              <a:rPr lang="de-DE" sz="3200" dirty="0" err="1"/>
              <a:t>egatchalarida</a:t>
            </a:r>
            <a:r>
              <a:rPr lang="de-DE" sz="3200" dirty="0"/>
              <a:t>, </a:t>
            </a:r>
            <a:r>
              <a:rPr lang="de-DE" sz="3200" dirty="0" err="1"/>
              <a:t>ko'pincha</a:t>
            </a:r>
            <a:r>
              <a:rPr lang="de-DE" sz="3200" dirty="0"/>
              <a:t> </a:t>
            </a:r>
            <a:r>
              <a:rPr lang="de-DE" sz="3200" dirty="0" err="1"/>
              <a:t>kasal</a:t>
            </a:r>
            <a:r>
              <a:rPr lang="de-DE" sz="3200" dirty="0"/>
              <a:t> </a:t>
            </a:r>
            <a:r>
              <a:rPr lang="de-DE" sz="3200" dirty="0" err="1"/>
              <a:t>tish</a:t>
            </a:r>
            <a:r>
              <a:rPr lang="de-DE" sz="3200" dirty="0"/>
              <a:t> </a:t>
            </a:r>
            <a:r>
              <a:rPr lang="de-DE" sz="3200" dirty="0" err="1"/>
              <a:t>ildizidagi</a:t>
            </a:r>
            <a:r>
              <a:rPr lang="de-DE" sz="3200" dirty="0"/>
              <a:t> </a:t>
            </a:r>
            <a:r>
              <a:rPr lang="de-DE" sz="3200" dirty="0" err="1"/>
              <a:t>bo‘shliqda</a:t>
            </a:r>
            <a:r>
              <a:rPr lang="de-DE" sz="3200" dirty="0"/>
              <a:t> (</a:t>
            </a:r>
            <a:r>
              <a:rPr lang="de-DE" sz="3200" dirty="0" err="1"/>
              <a:t>kanalda</a:t>
            </a:r>
            <a:r>
              <a:rPr lang="de-DE" sz="3200" dirty="0"/>
              <a:t>) </a:t>
            </a:r>
            <a:r>
              <a:rPr lang="de-DE" sz="3200" dirty="0" err="1"/>
              <a:t>bo‘ladi</a:t>
            </a:r>
            <a:r>
              <a:rPr lang="de-DE" sz="3200" dirty="0"/>
              <a:t>. </a:t>
            </a:r>
            <a:r>
              <a:rPr lang="de-DE" sz="3200" dirty="0" err="1"/>
              <a:t>Peptostreptokokklar</a:t>
            </a:r>
            <a:r>
              <a:rPr lang="de-DE" sz="3200" dirty="0"/>
              <a:t> </a:t>
            </a:r>
            <a:r>
              <a:rPr lang="de-DE" sz="3200" dirty="0" err="1"/>
              <a:t>ham</a:t>
            </a:r>
            <a:r>
              <a:rPr lang="de-DE" sz="3200" dirty="0"/>
              <a:t> </a:t>
            </a:r>
            <a:r>
              <a:rPr lang="de-DE" sz="3200" dirty="0" err="1"/>
              <a:t>og‘iz</a:t>
            </a:r>
            <a:r>
              <a:rPr lang="de-DE" sz="3200" dirty="0"/>
              <a:t> b o ‘</a:t>
            </a:r>
            <a:r>
              <a:rPr lang="de-DE" sz="3200" dirty="0" err="1"/>
              <a:t>shlig‘ining</a:t>
            </a:r>
            <a:r>
              <a:rPr lang="de-DE" sz="3200" dirty="0"/>
              <a:t> normal </a:t>
            </a:r>
            <a:r>
              <a:rPr lang="de-DE" sz="3200" dirty="0" err="1"/>
              <a:t>mikroflorasi</a:t>
            </a:r>
            <a:r>
              <a:rPr lang="de-DE" sz="3200" dirty="0"/>
              <a:t> </a:t>
            </a:r>
            <a:r>
              <a:rPr lang="de-DE" sz="3200" dirty="0" err="1"/>
              <a:t>hisoblanib</a:t>
            </a:r>
            <a:r>
              <a:rPr lang="de-DE" sz="3200" dirty="0"/>
              <a:t>, milk </a:t>
            </a:r>
            <a:r>
              <a:rPr lang="de-DE" sz="3200" dirty="0" err="1"/>
              <a:t>egatchalarida</a:t>
            </a:r>
            <a:r>
              <a:rPr lang="de-DE" sz="3200" dirty="0"/>
              <a:t> </a:t>
            </a:r>
            <a:r>
              <a:rPr lang="de-DE" sz="3200" dirty="0" err="1"/>
              <a:t>juda</a:t>
            </a:r>
            <a:r>
              <a:rPr lang="de-DE" sz="3200" dirty="0"/>
              <a:t> </a:t>
            </a:r>
            <a:r>
              <a:rPr lang="de-DE" sz="3200" dirty="0" err="1"/>
              <a:t>ko‘p</a:t>
            </a:r>
            <a:r>
              <a:rPr lang="de-DE" sz="3200" dirty="0"/>
              <a:t>. </a:t>
            </a:r>
            <a:r>
              <a:rPr lang="de-DE" sz="3200" dirty="0" err="1"/>
              <a:t>Shuning</a:t>
            </a:r>
            <a:r>
              <a:rPr lang="de-DE" sz="3200" dirty="0"/>
              <a:t> </a:t>
            </a:r>
            <a:r>
              <a:rPr lang="de-DE" sz="3200" dirty="0" err="1"/>
              <a:t>uchun</a:t>
            </a:r>
            <a:r>
              <a:rPr lang="de-DE" sz="3200" dirty="0"/>
              <a:t> </a:t>
            </a:r>
            <a:r>
              <a:rPr lang="de-DE" sz="3200" dirty="0" err="1"/>
              <a:t>ular</a:t>
            </a:r>
            <a:r>
              <a:rPr lang="de-DE" sz="3200" dirty="0"/>
              <a:t> </a:t>
            </a:r>
            <a:r>
              <a:rPr lang="de-DE" sz="3200" dirty="0" err="1"/>
              <a:t>og‘iz</a:t>
            </a:r>
            <a:r>
              <a:rPr lang="de-DE" sz="3200" dirty="0"/>
              <a:t> </a:t>
            </a:r>
            <a:r>
              <a:rPr lang="de-DE" sz="3200" dirty="0" err="1"/>
              <a:t>bo'shlig'ining</a:t>
            </a:r>
            <a:r>
              <a:rPr lang="de-DE" sz="3200" dirty="0"/>
              <a:t> </a:t>
            </a:r>
            <a:r>
              <a:rPr lang="de-DE" sz="3200" dirty="0" err="1"/>
              <a:t>turli</a:t>
            </a:r>
            <a:r>
              <a:rPr lang="de-DE" sz="3200" dirty="0"/>
              <a:t> </a:t>
            </a:r>
            <a:r>
              <a:rPr lang="de-DE" sz="3200" dirty="0" err="1"/>
              <a:t>kasalliklarida</a:t>
            </a:r>
            <a:r>
              <a:rPr lang="de-DE" sz="3200" dirty="0"/>
              <a:t> </a:t>
            </a:r>
            <a:r>
              <a:rPr lang="de-DE" sz="3200" dirty="0" err="1"/>
              <a:t>uchraydi</a:t>
            </a:r>
            <a:r>
              <a:rPr lang="de-DE" sz="3200" dirty="0"/>
              <a:t>. </a:t>
            </a:r>
            <a:r>
              <a:rPr lang="de-DE" sz="3200" dirty="0" err="1"/>
              <a:t>Qatiqbakteriyalari</a:t>
            </a:r>
            <a:r>
              <a:rPr lang="de-DE" sz="3200" dirty="0"/>
              <a:t> </a:t>
            </a:r>
            <a:r>
              <a:rPr lang="de-DE" sz="3200" dirty="0" err="1"/>
              <a:t>doimo</a:t>
            </a:r>
            <a:r>
              <a:rPr lang="de-DE" sz="3200" dirty="0"/>
              <a:t> </a:t>
            </a:r>
            <a:r>
              <a:rPr lang="de-DE" sz="3200" dirty="0" err="1"/>
              <a:t>tishning</a:t>
            </a:r>
            <a:r>
              <a:rPr lang="de-DE" sz="3200" dirty="0"/>
              <a:t> </a:t>
            </a:r>
            <a:r>
              <a:rPr lang="de-DE" sz="3200" dirty="0" err="1"/>
              <a:t>chirigan</a:t>
            </a:r>
            <a:r>
              <a:rPr lang="de-DE" sz="3200" dirty="0"/>
              <a:t> </a:t>
            </a:r>
            <a:r>
              <a:rPr lang="de-DE" sz="3200" dirty="0" err="1"/>
              <a:t>qismi</a:t>
            </a:r>
            <a:r>
              <a:rPr lang="de-DE" sz="3200" dirty="0"/>
              <a:t> (</a:t>
            </a:r>
            <a:r>
              <a:rPr lang="de-DE" sz="3200" dirty="0" err="1"/>
              <a:t>kovagi</a:t>
            </a:r>
            <a:r>
              <a:rPr lang="de-DE" sz="3200" dirty="0"/>
              <a:t>)da </a:t>
            </a:r>
            <a:r>
              <a:rPr lang="de-DE" sz="3200" dirty="0" err="1"/>
              <a:t>uchraydi</a:t>
            </a:r>
            <a:r>
              <a:rPr lang="de-DE" sz="3200" dirty="0"/>
              <a:t>, </a:t>
            </a:r>
            <a:r>
              <a:rPr lang="de-DE" sz="3200" dirty="0" err="1"/>
              <a:t>chunki</a:t>
            </a:r>
            <a:r>
              <a:rPr lang="de-DE" sz="3200" dirty="0"/>
              <a:t> </a:t>
            </a:r>
            <a:r>
              <a:rPr lang="de-DE" sz="3200" dirty="0" err="1"/>
              <a:t>bu</a:t>
            </a:r>
            <a:r>
              <a:rPr lang="de-DE" sz="3200" dirty="0"/>
              <a:t> </a:t>
            </a:r>
            <a:r>
              <a:rPr lang="de-DE" sz="3200" dirty="0" err="1"/>
              <a:t>bakteriyalar</a:t>
            </a:r>
            <a:r>
              <a:rPr lang="de-DE" sz="3200" dirty="0"/>
              <a:t>, </a:t>
            </a:r>
            <a:r>
              <a:rPr lang="de-DE" sz="3200" dirty="0" err="1"/>
              <a:t>tishning</a:t>
            </a:r>
            <a:r>
              <a:rPr lang="de-DE" sz="3200" dirty="0"/>
              <a:t> </a:t>
            </a:r>
            <a:r>
              <a:rPr lang="de-DE" sz="3200" dirty="0" err="1"/>
              <a:t>emal</a:t>
            </a:r>
            <a:r>
              <a:rPr lang="de-DE" sz="3200" dirty="0"/>
              <a:t> </a:t>
            </a:r>
            <a:r>
              <a:rPr lang="de-DE" sz="3200" dirty="0" err="1"/>
              <a:t>qismini</a:t>
            </a:r>
            <a:r>
              <a:rPr lang="de-DE" sz="3200" dirty="0"/>
              <a:t> </a:t>
            </a:r>
            <a:r>
              <a:rPr lang="de-DE" sz="3200" dirty="0" err="1"/>
              <a:t>erituvchi</a:t>
            </a:r>
            <a:r>
              <a:rPr lang="de-DE" sz="3200" dirty="0"/>
              <a:t> </a:t>
            </a:r>
            <a:r>
              <a:rPr lang="de-DE" sz="3200" dirty="0" err="1"/>
              <a:t>kislota</a:t>
            </a:r>
            <a:r>
              <a:rPr lang="de-DE" sz="3200" dirty="0"/>
              <a:t> </a:t>
            </a:r>
            <a:r>
              <a:rPr lang="de-DE" sz="3200" dirty="0" err="1"/>
              <a:t>hosil</a:t>
            </a:r>
            <a:r>
              <a:rPr lang="de-DE" sz="3200" dirty="0"/>
              <a:t> </a:t>
            </a:r>
            <a:r>
              <a:rPr lang="de-DE" sz="3200" dirty="0" err="1"/>
              <a:t>qilib</a:t>
            </a:r>
            <a:r>
              <a:rPr lang="de-DE" sz="3200" dirty="0"/>
              <a:t>, </a:t>
            </a:r>
            <a:r>
              <a:rPr lang="de-DE" sz="3200" dirty="0" err="1"/>
              <a:t>tish</a:t>
            </a:r>
            <a:r>
              <a:rPr lang="de-DE" sz="3200" dirty="0"/>
              <a:t> </a:t>
            </a:r>
            <a:r>
              <a:rPr lang="de-DE" sz="3200" dirty="0" err="1"/>
              <a:t>chirishida</a:t>
            </a:r>
            <a:r>
              <a:rPr lang="de-DE" sz="3200" dirty="0"/>
              <a:t> </a:t>
            </a:r>
            <a:r>
              <a:rPr lang="de-DE" sz="3200" dirty="0" err="1"/>
              <a:t>muhim</a:t>
            </a:r>
            <a:r>
              <a:rPr lang="de-DE" sz="3200" dirty="0"/>
              <a:t> </a:t>
            </a:r>
            <a:r>
              <a:rPr lang="de-DE" sz="3200" dirty="0" err="1"/>
              <a:t>rol</a:t>
            </a:r>
            <a:r>
              <a:rPr lang="de-DE" sz="3200" dirty="0"/>
              <a:t> </a:t>
            </a:r>
            <a:r>
              <a:rPr lang="de-DE" sz="3200" dirty="0" err="1"/>
              <a:t>o‘ynaydi</a:t>
            </a:r>
            <a:r>
              <a:rPr lang="de-DE" sz="3200" dirty="0"/>
              <a:t>.</a:t>
            </a:r>
            <a:endParaRPr lang="de-DE" sz="3200" i="1" dirty="0"/>
          </a:p>
        </p:txBody>
      </p:sp>
    </p:spTree>
    <p:extLst>
      <p:ext uri="{BB962C8B-B14F-4D97-AF65-F5344CB8AC3E}">
        <p14:creationId xmlns:p14="http://schemas.microsoft.com/office/powerpoint/2010/main" val="4199543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75647" y="5143500"/>
            <a:ext cx="8801775" cy="8633722"/>
          </a:xfrm>
          <a:custGeom>
            <a:avLst/>
            <a:gdLst/>
            <a:ahLst/>
            <a:cxnLst/>
            <a:rect l="l" t="t" r="r" b="b"/>
            <a:pathLst>
              <a:path w="8801775" h="8633722">
                <a:moveTo>
                  <a:pt x="8801776" y="0"/>
                </a:moveTo>
                <a:lnTo>
                  <a:pt x="0" y="0"/>
                </a:lnTo>
                <a:lnTo>
                  <a:pt x="0" y="8633722"/>
                </a:lnTo>
                <a:lnTo>
                  <a:pt x="8801776" y="8633722"/>
                </a:lnTo>
                <a:lnTo>
                  <a:pt x="880177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62000" y="41630"/>
            <a:ext cx="15163800" cy="118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0189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1E5B82"/>
                </a:solidFill>
                <a:latin typeface="Codec Pro ExtraBold"/>
              </a:rPr>
              <a:t>Veillonella</a:t>
            </a:r>
            <a:r>
              <a:rPr lang="en-US" sz="6000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6000" dirty="0" err="1">
                <a:solidFill>
                  <a:srgbClr val="1E5B82"/>
                </a:solidFill>
                <a:latin typeface="Codec Pro ExtraBold"/>
              </a:rPr>
              <a:t>haqida</a:t>
            </a:r>
            <a:r>
              <a:rPr lang="en-US" sz="6000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6000" dirty="0" err="1">
                <a:solidFill>
                  <a:srgbClr val="1E5B82"/>
                </a:solidFill>
                <a:latin typeface="Codec Pro ExtraBold"/>
              </a:rPr>
              <a:t>tushuncha</a:t>
            </a:r>
            <a:r>
              <a:rPr lang="en-US" sz="6000" dirty="0">
                <a:solidFill>
                  <a:srgbClr val="1E5B82"/>
                </a:solidFill>
                <a:latin typeface="Codec Pro ExtraBold"/>
              </a:rPr>
              <a:t>.</a:t>
            </a:r>
          </a:p>
        </p:txBody>
      </p:sp>
      <p:sp>
        <p:nvSpPr>
          <p:cNvPr id="37" name="Freeform 37"/>
          <p:cNvSpPr/>
          <p:nvPr/>
        </p:nvSpPr>
        <p:spPr>
          <a:xfrm flipH="1">
            <a:off x="16185144" y="-190500"/>
            <a:ext cx="2148312" cy="2092814"/>
          </a:xfrm>
          <a:custGeom>
            <a:avLst/>
            <a:gdLst/>
            <a:ahLst/>
            <a:cxnLst/>
            <a:rect l="l" t="t" r="r" b="b"/>
            <a:pathLst>
              <a:path w="2148312" h="2092814">
                <a:moveTo>
                  <a:pt x="2148312" y="0"/>
                </a:moveTo>
                <a:lnTo>
                  <a:pt x="0" y="0"/>
                </a:lnTo>
                <a:lnTo>
                  <a:pt x="0" y="2092814"/>
                </a:lnTo>
                <a:lnTo>
                  <a:pt x="2148312" y="2092814"/>
                </a:lnTo>
                <a:lnTo>
                  <a:pt x="214831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7259300" y="5448300"/>
            <a:ext cx="811614" cy="789633"/>
          </a:xfrm>
          <a:custGeom>
            <a:avLst/>
            <a:gdLst/>
            <a:ahLst/>
            <a:cxnLst/>
            <a:rect l="l" t="t" r="r" b="b"/>
            <a:pathLst>
              <a:path w="811614" h="789633">
                <a:moveTo>
                  <a:pt x="0" y="0"/>
                </a:moveTo>
                <a:lnTo>
                  <a:pt x="811614" y="0"/>
                </a:lnTo>
                <a:lnTo>
                  <a:pt x="811614" y="789633"/>
                </a:lnTo>
                <a:lnTo>
                  <a:pt x="0" y="7896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ru-RU" dirty="0"/>
          </a:p>
        </p:txBody>
      </p:sp>
      <p:sp>
        <p:nvSpPr>
          <p:cNvPr id="39" name="Freeform 39"/>
          <p:cNvSpPr/>
          <p:nvPr/>
        </p:nvSpPr>
        <p:spPr>
          <a:xfrm>
            <a:off x="16135234" y="9227714"/>
            <a:ext cx="811614" cy="789633"/>
          </a:xfrm>
          <a:custGeom>
            <a:avLst/>
            <a:gdLst/>
            <a:ahLst/>
            <a:cxnLst/>
            <a:rect l="l" t="t" r="r" b="b"/>
            <a:pathLst>
              <a:path w="811614" h="789633">
                <a:moveTo>
                  <a:pt x="0" y="0"/>
                </a:moveTo>
                <a:lnTo>
                  <a:pt x="811614" y="0"/>
                </a:lnTo>
                <a:lnTo>
                  <a:pt x="811614" y="789632"/>
                </a:lnTo>
                <a:lnTo>
                  <a:pt x="0" y="7896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D8D19EC-9563-49B9-A68E-383BDC30F926}"/>
              </a:ext>
            </a:extLst>
          </p:cNvPr>
          <p:cNvSpPr/>
          <p:nvPr/>
        </p:nvSpPr>
        <p:spPr>
          <a:xfrm>
            <a:off x="603374" y="1604268"/>
            <a:ext cx="16343474" cy="8141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3200" b="1" dirty="0" err="1"/>
              <a:t>Veillonella</a:t>
            </a:r>
            <a:r>
              <a:rPr lang="de-DE" sz="3200" dirty="0"/>
              <a:t> </a:t>
            </a:r>
            <a:r>
              <a:rPr lang="de-DE" sz="3200" dirty="0" err="1"/>
              <a:t>urug'iga</a:t>
            </a:r>
            <a:r>
              <a:rPr lang="de-DE" sz="3200" dirty="0"/>
              <a:t> </a:t>
            </a:r>
            <a:r>
              <a:rPr lang="de-DE" sz="3200" dirty="0" err="1"/>
              <a:t>mansub</a:t>
            </a:r>
            <a:r>
              <a:rPr lang="de-DE" sz="3200" dirty="0"/>
              <a:t> </a:t>
            </a:r>
            <a:r>
              <a:rPr lang="de-DE" sz="3200" dirty="0" err="1"/>
              <a:t>bakteriyalar</a:t>
            </a:r>
            <a:r>
              <a:rPr lang="de-DE" sz="3200" dirty="0"/>
              <a:t> </a:t>
            </a:r>
            <a:r>
              <a:rPr lang="de-DE" sz="3200" dirty="0" err="1"/>
              <a:t>shakl</a:t>
            </a:r>
            <a:r>
              <a:rPr lang="de-DE" sz="3200" dirty="0"/>
              <a:t> </a:t>
            </a:r>
            <a:r>
              <a:rPr lang="de-DE" sz="3200" dirty="0" err="1"/>
              <a:t>jihatidan</a:t>
            </a:r>
            <a:r>
              <a:rPr lang="de-DE" sz="3200" dirty="0"/>
              <a:t> </a:t>
            </a:r>
            <a:r>
              <a:rPr lang="de-DE" sz="3200" dirty="0" err="1"/>
              <a:t>neysseriya</a:t>
            </a:r>
            <a:r>
              <a:rPr lang="de-DE" sz="3200" dirty="0"/>
              <a:t> </a:t>
            </a:r>
            <a:r>
              <a:rPr lang="de-DE" sz="3200" dirty="0" err="1"/>
              <a:t>urug‘i</a:t>
            </a:r>
            <a:r>
              <a:rPr lang="de-DE" sz="3200" dirty="0"/>
              <a:t> </a:t>
            </a:r>
            <a:r>
              <a:rPr lang="de-DE" sz="3200" dirty="0" err="1"/>
              <a:t>bakteriyalariga</a:t>
            </a:r>
            <a:r>
              <a:rPr lang="de-DE" sz="3200" dirty="0"/>
              <a:t> </a:t>
            </a:r>
            <a:r>
              <a:rPr lang="de-DE" sz="3200" dirty="0" err="1"/>
              <a:t>o'xshaydi</a:t>
            </a:r>
            <a:r>
              <a:rPr lang="de-DE" sz="3200" dirty="0"/>
              <a:t> </a:t>
            </a:r>
            <a:r>
              <a:rPr lang="de-DE" sz="3200" dirty="0" err="1"/>
              <a:t>va</a:t>
            </a:r>
            <a:r>
              <a:rPr lang="de-DE" sz="3200" dirty="0"/>
              <a:t> </a:t>
            </a:r>
            <a:r>
              <a:rPr lang="de-DE" sz="3200" dirty="0" err="1"/>
              <a:t>aktinomitsetlar</a:t>
            </a:r>
            <a:r>
              <a:rPr lang="de-DE" sz="3200" dirty="0"/>
              <a:t> </a:t>
            </a:r>
            <a:r>
              <a:rPr lang="de-DE" sz="3200" dirty="0" err="1"/>
              <a:t>bilan</a:t>
            </a:r>
            <a:r>
              <a:rPr lang="de-DE" sz="3200" dirty="0"/>
              <a:t> </a:t>
            </a:r>
            <a:r>
              <a:rPr lang="de-DE" sz="3200" dirty="0" err="1"/>
              <a:t>birgalikda</a:t>
            </a:r>
            <a:r>
              <a:rPr lang="de-DE" sz="3200" dirty="0"/>
              <a:t> </a:t>
            </a:r>
            <a:r>
              <a:rPr lang="de-DE" sz="3200" dirty="0" err="1"/>
              <a:t>tish</a:t>
            </a:r>
            <a:r>
              <a:rPr lang="de-DE" sz="3200" dirty="0"/>
              <a:t> </a:t>
            </a:r>
            <a:r>
              <a:rPr lang="de-DE" sz="3200" dirty="0" err="1"/>
              <a:t>qatlam</a:t>
            </a:r>
            <a:r>
              <a:rPr lang="de-DE" sz="3200" dirty="0"/>
              <a:t> </a:t>
            </a:r>
            <a:r>
              <a:rPr lang="de-DE" sz="3200" dirty="0" err="1"/>
              <a:t>ini</a:t>
            </a:r>
            <a:r>
              <a:rPr lang="de-DE" sz="3200" dirty="0"/>
              <a:t> </a:t>
            </a:r>
            <a:r>
              <a:rPr lang="de-DE" sz="3200" dirty="0" err="1"/>
              <a:t>hosil</a:t>
            </a:r>
            <a:r>
              <a:rPr lang="de-DE" sz="3200" dirty="0"/>
              <a:t> </a:t>
            </a:r>
            <a:r>
              <a:rPr lang="de-DE" sz="3200" dirty="0" err="1"/>
              <a:t>qiladi</a:t>
            </a:r>
            <a:r>
              <a:rPr lang="de-DE" sz="3200" dirty="0"/>
              <a:t>. </a:t>
            </a:r>
            <a:r>
              <a:rPr lang="de-DE" sz="3200" dirty="0" err="1"/>
              <a:t>Og‘iz</a:t>
            </a:r>
            <a:r>
              <a:rPr lang="de-DE" sz="3200" dirty="0"/>
              <a:t> </a:t>
            </a:r>
            <a:r>
              <a:rPr lang="de-DE" sz="3200" dirty="0" err="1"/>
              <a:t>bo‘shlig‘idagi</a:t>
            </a:r>
            <a:r>
              <a:rPr lang="de-DE" sz="3200" dirty="0"/>
              <a:t> </a:t>
            </a:r>
            <a:r>
              <a:rPr lang="de-DE" sz="3200" dirty="0" err="1"/>
              <a:t>aktinomitsetlar</a:t>
            </a:r>
            <a:r>
              <a:rPr lang="de-DE" sz="3200" dirty="0"/>
              <a:t> (</a:t>
            </a:r>
            <a:r>
              <a:rPr lang="de-DE" sz="3200" dirty="0" err="1"/>
              <a:t>A.naesluuqi</a:t>
            </a:r>
            <a:r>
              <a:rPr lang="de-DE" sz="3200" dirty="0"/>
              <a:t>) </a:t>
            </a:r>
            <a:r>
              <a:rPr lang="de-DE" sz="3200" dirty="0" err="1"/>
              <a:t>ko‘pincha</a:t>
            </a:r>
            <a:r>
              <a:rPr lang="de-DE" sz="3200" dirty="0"/>
              <a:t> </a:t>
            </a:r>
            <a:r>
              <a:rPr lang="de-DE" sz="3200" dirty="0" err="1"/>
              <a:t>chirigan</a:t>
            </a:r>
            <a:r>
              <a:rPr lang="de-DE" sz="3200" dirty="0"/>
              <a:t> </a:t>
            </a:r>
            <a:r>
              <a:rPr lang="de-DE" sz="3200" dirty="0" err="1"/>
              <a:t>tish</a:t>
            </a:r>
            <a:r>
              <a:rPr lang="de-DE" sz="3200" dirty="0"/>
              <a:t> </a:t>
            </a:r>
            <a:r>
              <a:rPr lang="de-DE" sz="3200" dirty="0" err="1"/>
              <a:t>va</a:t>
            </a:r>
            <a:r>
              <a:rPr lang="de-DE" sz="3200" dirty="0"/>
              <a:t> </a:t>
            </a:r>
            <a:r>
              <a:rPr lang="de-DE" sz="3200" dirty="0" err="1"/>
              <a:t>tish</a:t>
            </a:r>
            <a:r>
              <a:rPr lang="de-DE" sz="3200" dirty="0"/>
              <a:t> </a:t>
            </a:r>
            <a:r>
              <a:rPr lang="de-DE" sz="3200" dirty="0" err="1"/>
              <a:t>toshlarida</a:t>
            </a:r>
            <a:r>
              <a:rPr lang="de-DE" sz="3200" dirty="0"/>
              <a:t> </a:t>
            </a:r>
            <a:r>
              <a:rPr lang="de-DE" sz="3200" dirty="0" err="1"/>
              <a:t>bo‘ladi</a:t>
            </a:r>
            <a:r>
              <a:rPr lang="de-DE" sz="3200" dirty="0"/>
              <a:t>. </a:t>
            </a:r>
            <a:r>
              <a:rPr lang="de-DE" sz="3200" dirty="0" err="1"/>
              <a:t>Aktinomitsetlar</a:t>
            </a:r>
            <a:r>
              <a:rPr lang="de-DE" sz="3200" dirty="0"/>
              <a:t> </a:t>
            </a:r>
            <a:r>
              <a:rPr lang="de-DE" sz="3200" dirty="0" err="1"/>
              <a:t>tish</a:t>
            </a:r>
            <a:r>
              <a:rPr lang="de-DE" sz="3200" dirty="0"/>
              <a:t> </a:t>
            </a:r>
            <a:r>
              <a:rPr lang="de-DE" sz="3200" dirty="0" err="1"/>
              <a:t>to‘qimalarini</a:t>
            </a:r>
            <a:r>
              <a:rPr lang="de-DE" sz="3200" dirty="0"/>
              <a:t> </a:t>
            </a:r>
            <a:r>
              <a:rPr lang="de-DE" sz="3200" dirty="0" err="1"/>
              <a:t>parchalashi</a:t>
            </a:r>
            <a:r>
              <a:rPr lang="de-DE" sz="3200" dirty="0"/>
              <a:t> </a:t>
            </a:r>
            <a:r>
              <a:rPr lang="de-DE" sz="3200" dirty="0" err="1"/>
              <a:t>natijasida</a:t>
            </a:r>
            <a:r>
              <a:rPr lang="de-DE" sz="3200" dirty="0"/>
              <a:t> </a:t>
            </a:r>
            <a:r>
              <a:rPr lang="de-DE" sz="3200" dirty="0" err="1"/>
              <a:t>tishning</a:t>
            </a:r>
            <a:r>
              <a:rPr lang="de-DE" sz="3200" dirty="0"/>
              <a:t> </a:t>
            </a:r>
            <a:r>
              <a:rPr lang="de-DE" sz="3200" dirty="0" err="1"/>
              <a:t>pardasi</a:t>
            </a:r>
            <a:r>
              <a:rPr lang="de-DE" sz="3200" dirty="0"/>
              <a:t> </a:t>
            </a:r>
            <a:r>
              <a:rPr lang="de-DE" sz="3200" dirty="0" err="1"/>
              <a:t>va</a:t>
            </a:r>
            <a:r>
              <a:rPr lang="de-DE" sz="3200" dirty="0"/>
              <a:t> </a:t>
            </a:r>
            <a:r>
              <a:rPr lang="de-DE" sz="3200" dirty="0" err="1"/>
              <a:t>toshchalarining</a:t>
            </a:r>
            <a:r>
              <a:rPr lang="de-DE" sz="3200" dirty="0"/>
              <a:t> </a:t>
            </a:r>
            <a:r>
              <a:rPr lang="de-DE" sz="3200" dirty="0" err="1"/>
              <a:t>asosiy</a:t>
            </a:r>
            <a:r>
              <a:rPr lang="de-DE" sz="3200" dirty="0"/>
              <a:t> </a:t>
            </a:r>
            <a:r>
              <a:rPr lang="de-DE" sz="3200" dirty="0" err="1"/>
              <a:t>qismi</a:t>
            </a:r>
            <a:r>
              <a:rPr lang="de-DE" sz="3200" dirty="0"/>
              <a:t>, </a:t>
            </a:r>
            <a:r>
              <a:rPr lang="de-DE" sz="3200" dirty="0" err="1"/>
              <a:t>ya’ni</a:t>
            </a:r>
            <a:r>
              <a:rPr lang="de-DE" sz="3200" dirty="0"/>
              <a:t> o ‘</a:t>
            </a:r>
            <a:r>
              <a:rPr lang="de-DE" sz="3200" dirty="0" err="1"/>
              <a:t>zagi</a:t>
            </a:r>
            <a:r>
              <a:rPr lang="de-DE" sz="3200" dirty="0"/>
              <a:t> </a:t>
            </a:r>
            <a:r>
              <a:rPr lang="de-DE" sz="3200" dirty="0" err="1"/>
              <a:t>tashkil</a:t>
            </a:r>
            <a:r>
              <a:rPr lang="de-DE" sz="3200" dirty="0"/>
              <a:t> </a:t>
            </a:r>
            <a:r>
              <a:rPr lang="de-DE" sz="3200" dirty="0" err="1"/>
              <a:t>topadi</a:t>
            </a:r>
            <a:r>
              <a:rPr lang="de-DE" sz="3200" dirty="0"/>
              <a:t>. </a:t>
            </a:r>
            <a:r>
              <a:rPr lang="de-DE" sz="3200" dirty="0" err="1"/>
              <a:t>A.viscosus</a:t>
            </a:r>
            <a:r>
              <a:rPr lang="de-DE" sz="3200" dirty="0"/>
              <a:t> </a:t>
            </a:r>
            <a:r>
              <a:rPr lang="de-DE" sz="3200" dirty="0" err="1"/>
              <a:t>tishning</a:t>
            </a:r>
            <a:r>
              <a:rPr lang="de-DE" sz="3200" dirty="0"/>
              <a:t> </a:t>
            </a:r>
            <a:r>
              <a:rPr lang="de-DE" sz="3200" dirty="0" err="1"/>
              <a:t>asosiy</a:t>
            </a:r>
            <a:r>
              <a:rPr lang="de-DE" sz="3200" dirty="0"/>
              <a:t> </a:t>
            </a:r>
            <a:r>
              <a:rPr lang="de-DE" sz="3200" dirty="0" err="1"/>
              <a:t>to'qim</a:t>
            </a:r>
            <a:r>
              <a:rPr lang="de-DE" sz="3200" dirty="0"/>
              <a:t> </a:t>
            </a:r>
            <a:r>
              <a:rPr lang="de-DE" sz="3200" dirty="0" err="1"/>
              <a:t>asi</a:t>
            </a:r>
            <a:r>
              <a:rPr lang="de-DE" sz="3200" dirty="0"/>
              <a:t> </a:t>
            </a:r>
            <a:r>
              <a:rPr lang="de-DE" sz="3200" dirty="0" err="1"/>
              <a:t>va</a:t>
            </a:r>
            <a:r>
              <a:rPr lang="de-DE" sz="3200" dirty="0"/>
              <a:t> </a:t>
            </a:r>
            <a:r>
              <a:rPr lang="de-DE" sz="3200" dirty="0" err="1"/>
              <a:t>suyak</a:t>
            </a:r>
            <a:r>
              <a:rPr lang="de-DE" sz="3200" dirty="0"/>
              <a:t> </a:t>
            </a:r>
            <a:r>
              <a:rPr lang="de-DE" sz="3200" dirty="0" err="1"/>
              <a:t>to'qimasi</a:t>
            </a:r>
            <a:r>
              <a:rPr lang="de-DE" sz="3200" dirty="0"/>
              <a:t> (</a:t>
            </a:r>
            <a:r>
              <a:rPr lang="de-DE" sz="3200" dirty="0" err="1"/>
              <a:t>dentin</a:t>
            </a:r>
            <a:r>
              <a:rPr lang="de-DE" sz="3200" dirty="0"/>
              <a:t>, </a:t>
            </a:r>
            <a:r>
              <a:rPr lang="de-DE" sz="3200" dirty="0" err="1"/>
              <a:t>sement</a:t>
            </a:r>
            <a:r>
              <a:rPr lang="de-DE" sz="3200" dirty="0"/>
              <a:t>)</a:t>
            </a:r>
            <a:r>
              <a:rPr lang="de-DE" sz="3200" dirty="0" err="1"/>
              <a:t>ga</a:t>
            </a:r>
            <a:r>
              <a:rPr lang="de-DE" sz="3200" dirty="0"/>
              <a:t> </a:t>
            </a:r>
            <a:r>
              <a:rPr lang="de-DE" sz="3200" dirty="0" err="1"/>
              <a:t>kirib</a:t>
            </a:r>
            <a:r>
              <a:rPr lang="de-DE" sz="3200" dirty="0"/>
              <a:t>, </a:t>
            </a:r>
            <a:r>
              <a:rPr lang="de-DE" sz="3200" dirty="0" err="1"/>
              <a:t>tish</a:t>
            </a:r>
            <a:r>
              <a:rPr lang="de-DE" sz="3200" dirty="0"/>
              <a:t> </a:t>
            </a:r>
            <a:r>
              <a:rPr lang="de-DE" sz="3200" dirty="0" err="1"/>
              <a:t>ildizining</a:t>
            </a:r>
            <a:r>
              <a:rPr lang="de-DE" sz="3200" dirty="0"/>
              <a:t> </a:t>
            </a:r>
            <a:r>
              <a:rPr lang="de-DE" sz="3200" dirty="0" err="1"/>
              <a:t>chirishi</a:t>
            </a:r>
            <a:r>
              <a:rPr lang="de-DE" sz="3200" dirty="0"/>
              <a:t> (</a:t>
            </a:r>
            <a:r>
              <a:rPr lang="de-DE" sz="3200" dirty="0" err="1"/>
              <a:t>kariyes</a:t>
            </a:r>
            <a:r>
              <a:rPr lang="de-DE" sz="3200" dirty="0"/>
              <a:t>)</a:t>
            </a:r>
            <a:r>
              <a:rPr lang="de-DE" sz="3200" dirty="0" err="1"/>
              <a:t>ga</a:t>
            </a:r>
            <a:r>
              <a:rPr lang="de-DE" sz="3200" dirty="0"/>
              <a:t> </a:t>
            </a:r>
            <a:r>
              <a:rPr lang="de-DE" sz="3200" dirty="0" err="1"/>
              <a:t>olib</a:t>
            </a:r>
            <a:r>
              <a:rPr lang="de-DE" sz="3200" dirty="0"/>
              <a:t> </a:t>
            </a:r>
            <a:r>
              <a:rPr lang="de-DE" sz="3200" dirty="0" err="1"/>
              <a:t>keladi</a:t>
            </a:r>
            <a:r>
              <a:rPr lang="de-DE" sz="3200" dirty="0"/>
              <a:t>, </a:t>
            </a:r>
            <a:r>
              <a:rPr lang="de-DE" sz="3200" dirty="0" err="1"/>
              <a:t>natijada</a:t>
            </a:r>
            <a:r>
              <a:rPr lang="de-DE" sz="3200" dirty="0"/>
              <a:t> </a:t>
            </a:r>
            <a:r>
              <a:rPr lang="de-DE" sz="3200" dirty="0" err="1"/>
              <a:t>periodontit</a:t>
            </a:r>
            <a:r>
              <a:rPr lang="de-DE" sz="3200" dirty="0"/>
              <a:t> </a:t>
            </a:r>
            <a:r>
              <a:rPr lang="de-DE" sz="3200" dirty="0" err="1"/>
              <a:t>rivojlanadi</a:t>
            </a:r>
            <a:r>
              <a:rPr lang="de-DE" sz="3200" dirty="0"/>
              <a:t>. </a:t>
            </a:r>
            <a:endParaRPr lang="ru-RU" sz="3200" dirty="0"/>
          </a:p>
          <a:p>
            <a:pPr>
              <a:lnSpc>
                <a:spcPct val="150000"/>
              </a:lnSpc>
            </a:pPr>
            <a:r>
              <a:rPr lang="de-DE" sz="3200" b="1" dirty="0" err="1"/>
              <a:t>Gingivit</a:t>
            </a:r>
            <a:r>
              <a:rPr lang="de-DE" sz="3200" dirty="0"/>
              <a:t>. Milk </a:t>
            </a:r>
            <a:r>
              <a:rPr lang="de-DE" sz="3200" dirty="0" err="1"/>
              <a:t>shilliq</a:t>
            </a:r>
            <a:r>
              <a:rPr lang="de-DE" sz="3200" dirty="0"/>
              <a:t> </a:t>
            </a:r>
            <a:r>
              <a:rPr lang="de-DE" sz="3200" dirty="0" err="1"/>
              <a:t>qavatining</a:t>
            </a:r>
            <a:r>
              <a:rPr lang="de-DE" sz="3200" dirty="0"/>
              <a:t> </a:t>
            </a:r>
            <a:r>
              <a:rPr lang="de-DE" sz="3200" dirty="0" err="1"/>
              <a:t>yallig'lanishi</a:t>
            </a:r>
            <a:r>
              <a:rPr lang="de-DE" sz="3200" dirty="0"/>
              <a:t>. </a:t>
            </a:r>
            <a:r>
              <a:rPr lang="de-DE" sz="3200" dirty="0" err="1"/>
              <a:t>Turli</a:t>
            </a:r>
            <a:r>
              <a:rPr lang="de-DE" sz="3200" dirty="0"/>
              <a:t> </a:t>
            </a:r>
            <a:r>
              <a:rPr lang="de-DE" sz="3200" dirty="0" err="1"/>
              <a:t>yuqumli</a:t>
            </a:r>
            <a:r>
              <a:rPr lang="de-DE" sz="3200" dirty="0"/>
              <a:t> </a:t>
            </a:r>
            <a:r>
              <a:rPr lang="de-DE" sz="3200" dirty="0" err="1"/>
              <a:t>kasalliklar</a:t>
            </a:r>
            <a:r>
              <a:rPr lang="de-DE" sz="3200" dirty="0"/>
              <a:t>, </a:t>
            </a:r>
            <a:r>
              <a:rPr lang="de-DE" sz="3200" dirty="0" err="1"/>
              <a:t>jarohatlar</a:t>
            </a:r>
            <a:r>
              <a:rPr lang="de-DE" sz="3200" dirty="0"/>
              <a:t>, </a:t>
            </a:r>
            <a:r>
              <a:rPr lang="de-DE" sz="3200" dirty="0" err="1"/>
              <a:t>avitaminozlar</a:t>
            </a:r>
            <a:r>
              <a:rPr lang="de-DE" sz="3200" dirty="0"/>
              <a:t>, </a:t>
            </a:r>
            <a:r>
              <a:rPr lang="de-DE" sz="3200" dirty="0" err="1"/>
              <a:t>zaxarlanishlar</a:t>
            </a:r>
            <a:r>
              <a:rPr lang="de-DE" sz="3200" dirty="0"/>
              <a:t>, </a:t>
            </a:r>
            <a:r>
              <a:rPr lang="de-DE" sz="3200" dirty="0" err="1"/>
              <a:t>allergiya</a:t>
            </a:r>
            <a:r>
              <a:rPr lang="de-DE" sz="3200" dirty="0"/>
              <a:t> </a:t>
            </a:r>
            <a:r>
              <a:rPr lang="de-DE" sz="3200" dirty="0" err="1"/>
              <a:t>va</a:t>
            </a:r>
            <a:r>
              <a:rPr lang="de-DE" sz="3200" dirty="0"/>
              <a:t> </a:t>
            </a:r>
            <a:r>
              <a:rPr lang="de-DE" sz="3200" dirty="0" err="1"/>
              <a:t>boshqalar</a:t>
            </a:r>
            <a:r>
              <a:rPr lang="de-DE" sz="3200" dirty="0"/>
              <a:t> </a:t>
            </a:r>
            <a:r>
              <a:rPr lang="de-DE" sz="3200" dirty="0" err="1"/>
              <a:t>sabab</a:t>
            </a:r>
            <a:r>
              <a:rPr lang="de-DE" sz="3200" dirty="0"/>
              <a:t> </a:t>
            </a:r>
            <a:r>
              <a:rPr lang="de-DE" sz="3200" dirty="0" err="1"/>
              <a:t>bo'ladi</a:t>
            </a:r>
            <a:r>
              <a:rPr lang="de-DE" sz="3200" dirty="0"/>
              <a:t>. </a:t>
            </a:r>
            <a:r>
              <a:rPr lang="de-DE" sz="3200" dirty="0" err="1"/>
              <a:t>Yuqumli</a:t>
            </a:r>
            <a:r>
              <a:rPr lang="de-DE" sz="3200" dirty="0"/>
              <a:t> </a:t>
            </a:r>
            <a:r>
              <a:rPr lang="de-DE" sz="3200" dirty="0" err="1"/>
              <a:t>gingivitni</a:t>
            </a:r>
            <a:r>
              <a:rPr lang="de-DE" sz="3200" dirty="0"/>
              <a:t> </a:t>
            </a:r>
            <a:r>
              <a:rPr lang="de-DE" sz="3200" dirty="0" err="1"/>
              <a:t>tish</a:t>
            </a:r>
            <a:r>
              <a:rPr lang="de-DE" sz="3200" dirty="0"/>
              <a:t> </a:t>
            </a:r>
            <a:r>
              <a:rPr lang="de-DE" sz="3200" dirty="0" err="1"/>
              <a:t>qatlamida</a:t>
            </a:r>
            <a:r>
              <a:rPr lang="de-DE" sz="3200" dirty="0"/>
              <a:t> </a:t>
            </a:r>
            <a:r>
              <a:rPr lang="de-DE" sz="3200" dirty="0" err="1"/>
              <a:t>joylashgan</a:t>
            </a:r>
            <a:r>
              <a:rPr lang="de-DE" sz="3200" dirty="0"/>
              <a:t> </a:t>
            </a:r>
            <a:r>
              <a:rPr lang="de-DE" sz="3200" dirty="0" err="1"/>
              <a:t>turli</a:t>
            </a:r>
            <a:r>
              <a:rPr lang="de-DE" sz="3200" dirty="0"/>
              <a:t> </a:t>
            </a:r>
            <a:r>
              <a:rPr lang="de-DE" sz="3200" dirty="0" err="1"/>
              <a:t>bakteriyalar</a:t>
            </a:r>
            <a:r>
              <a:rPr lang="de-DE" sz="3200" dirty="0"/>
              <a:t> </a:t>
            </a:r>
            <a:r>
              <a:rPr lang="de-DE" sz="3200" dirty="0" err="1"/>
              <a:t>keltirib</a:t>
            </a:r>
            <a:r>
              <a:rPr lang="de-DE" sz="3200" dirty="0"/>
              <a:t> </a:t>
            </a:r>
            <a:r>
              <a:rPr lang="de-DE" sz="3200" dirty="0" err="1"/>
              <a:t>chiqaradi</a:t>
            </a:r>
            <a:r>
              <a:rPr lang="de-DE" sz="3200" dirty="0"/>
              <a:t>. </a:t>
            </a:r>
            <a:r>
              <a:rPr lang="de-DE" sz="3200" dirty="0" err="1"/>
              <a:t>Gingivitda</a:t>
            </a:r>
            <a:r>
              <a:rPr lang="de-DE" sz="3200" dirty="0"/>
              <a:t> milk </a:t>
            </a:r>
            <a:r>
              <a:rPr lang="de-DE" sz="3200" dirty="0" err="1"/>
              <a:t>qizaradi</a:t>
            </a:r>
            <a:r>
              <a:rPr lang="de-DE" sz="3200" dirty="0"/>
              <a:t>, </a:t>
            </a:r>
            <a:r>
              <a:rPr lang="de-DE" sz="3200" dirty="0" err="1"/>
              <a:t>shishadi</a:t>
            </a:r>
            <a:r>
              <a:rPr lang="de-DE" sz="3200" dirty="0"/>
              <a:t>, </a:t>
            </a:r>
            <a:r>
              <a:rPr lang="de-DE" sz="3200" dirty="0" err="1"/>
              <a:t>bezillab</a:t>
            </a:r>
            <a:r>
              <a:rPr lang="de-DE" sz="3200" dirty="0"/>
              <a:t> </a:t>
            </a:r>
            <a:r>
              <a:rPr lang="de-DE" sz="3200" dirty="0" err="1"/>
              <a:t>turadi</a:t>
            </a:r>
            <a:r>
              <a:rPr lang="de-DE" sz="3200" dirty="0"/>
              <a:t> </a:t>
            </a:r>
            <a:r>
              <a:rPr lang="de-DE" sz="3200" dirty="0" err="1"/>
              <a:t>va</a:t>
            </a:r>
            <a:r>
              <a:rPr lang="de-DE" sz="3200" dirty="0"/>
              <a:t> </a:t>
            </a:r>
            <a:r>
              <a:rPr lang="de-DE" sz="3200" dirty="0" err="1"/>
              <a:t>salga</a:t>
            </a:r>
            <a:r>
              <a:rPr lang="de-DE" sz="3200" dirty="0"/>
              <a:t> </a:t>
            </a:r>
            <a:r>
              <a:rPr lang="de-DE" sz="3200" dirty="0" err="1"/>
              <a:t>qonaydi</a:t>
            </a:r>
            <a:r>
              <a:rPr lang="de-DE" sz="3200" dirty="0"/>
              <a:t>. </a:t>
            </a:r>
            <a:r>
              <a:rPr lang="de-DE" sz="3200" dirty="0" err="1"/>
              <a:t>Gingivit</a:t>
            </a:r>
            <a:r>
              <a:rPr lang="de-DE" sz="3200" dirty="0"/>
              <a:t> </a:t>
            </a:r>
            <a:r>
              <a:rPr lang="de-DE" sz="3200" dirty="0" err="1"/>
              <a:t>paydo</a:t>
            </a:r>
            <a:r>
              <a:rPr lang="de-DE" sz="3200" dirty="0"/>
              <a:t> </a:t>
            </a:r>
            <a:r>
              <a:rPr lang="de-DE" sz="3200" dirty="0" err="1"/>
              <a:t>bo'lishida</a:t>
            </a:r>
            <a:r>
              <a:rPr lang="de-DE" sz="3200" dirty="0"/>
              <a:t>, </a:t>
            </a:r>
            <a:r>
              <a:rPr lang="de-DE" sz="3200" dirty="0" err="1"/>
              <a:t>asosan</a:t>
            </a:r>
            <a:r>
              <a:rPr lang="de-DE" sz="3200" dirty="0"/>
              <a:t>, </a:t>
            </a:r>
            <a:r>
              <a:rPr lang="de-DE" sz="3200" dirty="0" err="1"/>
              <a:t>stafilokokk</a:t>
            </a:r>
            <a:r>
              <a:rPr lang="de-DE" sz="3200" dirty="0"/>
              <a:t>, </a:t>
            </a:r>
            <a:r>
              <a:rPr lang="de-DE" sz="3200" dirty="0" err="1"/>
              <a:t>nogemolitik</a:t>
            </a:r>
            <a:r>
              <a:rPr lang="de-DE" sz="3200" dirty="0"/>
              <a:t> </a:t>
            </a:r>
            <a:r>
              <a:rPr lang="de-DE" sz="3200" dirty="0" err="1"/>
              <a:t>streptokokk</a:t>
            </a:r>
            <a:r>
              <a:rPr lang="de-DE" sz="3200" dirty="0"/>
              <a:t>, </a:t>
            </a:r>
            <a:r>
              <a:rPr lang="de-DE" sz="3200" dirty="0" err="1"/>
              <a:t>peptokokk</a:t>
            </a:r>
            <a:r>
              <a:rPr lang="de-DE" sz="3200" dirty="0"/>
              <a:t>, </a:t>
            </a:r>
            <a:r>
              <a:rPr lang="de-DE" sz="3200" b="1" dirty="0" err="1"/>
              <a:t>veylonella</a:t>
            </a:r>
            <a:r>
              <a:rPr lang="de-DE" sz="3200" dirty="0"/>
              <a:t>, </a:t>
            </a:r>
            <a:r>
              <a:rPr lang="de-DE" sz="3200" dirty="0" err="1"/>
              <a:t>aktinomitset</a:t>
            </a:r>
            <a:r>
              <a:rPr lang="de-DE" sz="3200" dirty="0"/>
              <a:t> </a:t>
            </a:r>
            <a:r>
              <a:rPr lang="de-DE" sz="3200" dirty="0" err="1"/>
              <a:t>va</a:t>
            </a:r>
            <a:r>
              <a:rPr lang="de-DE" sz="3200" dirty="0"/>
              <a:t> </a:t>
            </a:r>
            <a:r>
              <a:rPr lang="de-DE" sz="3200" dirty="0" err="1"/>
              <a:t>bakteriyalar</a:t>
            </a:r>
            <a:r>
              <a:rPr lang="de-DE" sz="3200" dirty="0"/>
              <a:t> </a:t>
            </a:r>
            <a:r>
              <a:rPr lang="de-DE" sz="3200" dirty="0" err="1"/>
              <a:t>muhim</a:t>
            </a:r>
            <a:r>
              <a:rPr lang="de-DE" sz="3200" dirty="0"/>
              <a:t> </a:t>
            </a:r>
            <a:r>
              <a:rPr lang="de-DE" sz="3200" dirty="0" err="1"/>
              <a:t>rol</a:t>
            </a:r>
            <a:r>
              <a:rPr lang="de-DE" sz="3200" dirty="0"/>
              <a:t> </a:t>
            </a:r>
            <a:r>
              <a:rPr lang="de-DE" sz="3200" dirty="0" err="1"/>
              <a:t>o'ynaydi</a:t>
            </a:r>
            <a:r>
              <a:rPr lang="de-DE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516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D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6967571" y="3056465"/>
            <a:ext cx="15466149" cy="15170853"/>
          </a:xfrm>
          <a:custGeom>
            <a:avLst/>
            <a:gdLst/>
            <a:ahLst/>
            <a:cxnLst/>
            <a:rect l="l" t="t" r="r" b="b"/>
            <a:pathLst>
              <a:path w="15466149" h="15170853">
                <a:moveTo>
                  <a:pt x="15466149" y="15170853"/>
                </a:moveTo>
                <a:lnTo>
                  <a:pt x="0" y="15170853"/>
                </a:lnTo>
                <a:lnTo>
                  <a:pt x="0" y="0"/>
                </a:lnTo>
                <a:lnTo>
                  <a:pt x="15466149" y="0"/>
                </a:lnTo>
                <a:lnTo>
                  <a:pt x="15466149" y="1517085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20353" y="695125"/>
            <a:ext cx="12438033" cy="8630032"/>
            <a:chOff x="0" y="0"/>
            <a:chExt cx="2896724" cy="209742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896724" cy="2097426"/>
            </a:xfrm>
            <a:custGeom>
              <a:avLst/>
              <a:gdLst/>
              <a:ahLst/>
              <a:cxnLst/>
              <a:rect l="l" t="t" r="r" b="b"/>
              <a:pathLst>
                <a:path w="2896724" h="2097426">
                  <a:moveTo>
                    <a:pt x="23933" y="0"/>
                  </a:moveTo>
                  <a:lnTo>
                    <a:pt x="2872791" y="0"/>
                  </a:lnTo>
                  <a:cubicBezTo>
                    <a:pt x="2879139" y="0"/>
                    <a:pt x="2885226" y="2521"/>
                    <a:pt x="2889714" y="7010"/>
                  </a:cubicBezTo>
                  <a:cubicBezTo>
                    <a:pt x="2894202" y="11498"/>
                    <a:pt x="2896724" y="17585"/>
                    <a:pt x="2896724" y="23933"/>
                  </a:cubicBezTo>
                  <a:lnTo>
                    <a:pt x="2896724" y="2073493"/>
                  </a:lnTo>
                  <a:cubicBezTo>
                    <a:pt x="2896724" y="2086711"/>
                    <a:pt x="2886009" y="2097426"/>
                    <a:pt x="2872791" y="2097426"/>
                  </a:cubicBezTo>
                  <a:lnTo>
                    <a:pt x="23933" y="2097426"/>
                  </a:lnTo>
                  <a:cubicBezTo>
                    <a:pt x="17585" y="2097426"/>
                    <a:pt x="11498" y="2094904"/>
                    <a:pt x="7010" y="2090416"/>
                  </a:cubicBezTo>
                  <a:cubicBezTo>
                    <a:pt x="2521" y="2085928"/>
                    <a:pt x="0" y="2079841"/>
                    <a:pt x="0" y="2073493"/>
                  </a:cubicBezTo>
                  <a:lnTo>
                    <a:pt x="0" y="23933"/>
                  </a:lnTo>
                  <a:cubicBezTo>
                    <a:pt x="0" y="17585"/>
                    <a:pt x="2521" y="11498"/>
                    <a:pt x="7010" y="7010"/>
                  </a:cubicBezTo>
                  <a:cubicBezTo>
                    <a:pt x="11498" y="2521"/>
                    <a:pt x="17585" y="0"/>
                    <a:pt x="23933" y="0"/>
                  </a:cubicBezTo>
                  <a:close/>
                </a:path>
              </a:pathLst>
            </a:custGeom>
            <a:solidFill>
              <a:srgbClr val="C4F1FA"/>
            </a:solidFill>
            <a:ln w="38100" cap="rnd">
              <a:solidFill>
                <a:srgbClr val="1E5B82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896724" cy="2126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54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2299467" y="676075"/>
            <a:ext cx="5568179" cy="11047681"/>
          </a:xfrm>
          <a:custGeom>
            <a:avLst/>
            <a:gdLst/>
            <a:ahLst/>
            <a:cxnLst/>
            <a:rect l="l" t="t" r="r" b="b"/>
            <a:pathLst>
              <a:path w="6334004" h="11047681">
                <a:moveTo>
                  <a:pt x="0" y="0"/>
                </a:moveTo>
                <a:lnTo>
                  <a:pt x="6334004" y="0"/>
                </a:lnTo>
                <a:lnTo>
                  <a:pt x="6334004" y="11047681"/>
                </a:lnTo>
                <a:lnTo>
                  <a:pt x="0" y="110476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376596" y="8324260"/>
            <a:ext cx="2938879" cy="31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2"/>
              </a:lnSpc>
              <a:spcBef>
                <a:spcPct val="0"/>
              </a:spcBef>
            </a:pPr>
            <a:r>
              <a:rPr lang="en-US" sz="1892">
                <a:solidFill>
                  <a:srgbClr val="C0E5F3"/>
                </a:solidFill>
                <a:latin typeface="Canva Sans"/>
              </a:rPr>
              <a:t>Instruments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462892" y="8324260"/>
            <a:ext cx="2938879" cy="31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12"/>
              </a:lnSpc>
              <a:spcBef>
                <a:spcPct val="0"/>
              </a:spcBef>
            </a:pPr>
            <a:r>
              <a:rPr lang="en-US" sz="1892">
                <a:solidFill>
                  <a:srgbClr val="C0E5F3"/>
                </a:solidFill>
                <a:latin typeface="Canva Sans"/>
              </a:rPr>
              <a:t>Protection and security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0353" y="917813"/>
            <a:ext cx="11981419" cy="1840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430"/>
              </a:lnSpc>
              <a:spcBef>
                <a:spcPct val="0"/>
              </a:spcBef>
            </a:pPr>
            <a:r>
              <a:rPr lang="en-US" sz="5384" dirty="0" err="1">
                <a:solidFill>
                  <a:srgbClr val="1E5B82"/>
                </a:solidFill>
                <a:latin typeface="Codec Pro ExtraBold"/>
              </a:rPr>
              <a:t>Veillonella</a:t>
            </a:r>
            <a:r>
              <a:rPr lang="en-US" sz="5384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5384" dirty="0" err="1">
                <a:solidFill>
                  <a:srgbClr val="1E5B82"/>
                </a:solidFill>
                <a:latin typeface="Codec Pro ExtraBold"/>
              </a:rPr>
              <a:t>bakteriyasining</a:t>
            </a:r>
            <a:r>
              <a:rPr lang="en-US" sz="5384" dirty="0">
                <a:solidFill>
                  <a:srgbClr val="1E5B82"/>
                </a:solidFill>
                <a:latin typeface="Codec Pro ExtraBold"/>
              </a:rPr>
              <a:t> </a:t>
            </a:r>
            <a:r>
              <a:rPr lang="en-US" sz="5384" dirty="0" err="1">
                <a:solidFill>
                  <a:srgbClr val="1E5B82"/>
                </a:solidFill>
                <a:latin typeface="Codec Pro ExtraBold"/>
              </a:rPr>
              <a:t>ko’rinishi</a:t>
            </a:r>
            <a:r>
              <a:rPr lang="en-US" sz="5384" dirty="0">
                <a:solidFill>
                  <a:srgbClr val="1E5B82"/>
                </a:solidFill>
                <a:latin typeface="Codec Pro ExtraBold"/>
              </a:rPr>
              <a:t>.</a:t>
            </a:r>
          </a:p>
        </p:txBody>
      </p:sp>
      <p:pic>
        <p:nvPicPr>
          <p:cNvPr id="2052" name="Picture 4" descr="Veillonella parvula (вейлонелла парвула)">
            <a:extLst>
              <a:ext uri="{FF2B5EF4-FFF2-40B4-BE49-F238E27FC236}">
                <a16:creationId xmlns:a16="http://schemas.microsoft.com/office/drawing/2014/main" id="{B4C88A10-33D5-4907-B9E6-3630B9E83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6" y="3026636"/>
            <a:ext cx="5781393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illonella Bacteria Gram-negative Anaerobic Cocci Part: ilustración de  stock 1013219749 | Shutterstock">
            <a:extLst>
              <a:ext uri="{FF2B5EF4-FFF2-40B4-BE49-F238E27FC236}">
                <a16:creationId xmlns:a16="http://schemas.microsoft.com/office/drawing/2014/main" id="{DF37694B-FFCD-4A95-948D-DDC309040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9"/>
          <a:stretch/>
        </p:blipFill>
        <p:spPr bwMode="auto">
          <a:xfrm>
            <a:off x="6469334" y="3051022"/>
            <a:ext cx="5781393" cy="455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1806</Words>
  <Application>Microsoft Office PowerPoint</Application>
  <PresentationFormat>Произвольный</PresentationFormat>
  <Paragraphs>86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Calibri</vt:lpstr>
      <vt:lpstr>Codec Pro ExtraBold</vt:lpstr>
      <vt:lpstr>Canva Sans</vt:lpstr>
      <vt:lpstr>Arial</vt:lpstr>
      <vt:lpstr>Akzidenz-Grotesk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and Green Illustrative Science Project Presentation</dc:title>
  <cp:lastModifiedBy>User</cp:lastModifiedBy>
  <cp:revision>13</cp:revision>
  <dcterms:created xsi:type="dcterms:W3CDTF">2006-08-16T00:00:00Z</dcterms:created>
  <dcterms:modified xsi:type="dcterms:W3CDTF">2024-04-22T11:15:39Z</dcterms:modified>
  <dc:identifier>DAGCl1zfrkU</dc:identifier>
</cp:coreProperties>
</file>